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108" d="100"/>
          <a:sy n="108" d="100"/>
        </p:scale>
        <p:origin x="10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amgada@gmail.com" userId="5664b8837323a402" providerId="LiveId" clId="{9DB11C49-73D5-4DF6-AD32-360DE45289F5}"/>
    <pc:docChg chg="addSld delSld modSld">
      <pc:chgData name="odamgada@gmail.com" userId="5664b8837323a402" providerId="LiveId" clId="{9DB11C49-73D5-4DF6-AD32-360DE45289F5}" dt="2026-10-15T15:33:34.748" v="84" actId="2696"/>
      <pc:docMkLst>
        <pc:docMk/>
      </pc:docMkLst>
      <pc:sldChg chg="addSp modSp mod">
        <pc:chgData name="odamgada@gmail.com" userId="5664b8837323a402" providerId="LiveId" clId="{9DB11C49-73D5-4DF6-AD32-360DE45289F5}" dt="2026-10-15T15:33:17.791" v="82" actId="1076"/>
        <pc:sldMkLst>
          <pc:docMk/>
          <pc:sldMk cId="0" sldId="256"/>
        </pc:sldMkLst>
        <pc:spChg chg="mod">
          <ac:chgData name="odamgada@gmail.com" userId="5664b8837323a402" providerId="LiveId" clId="{9DB11C49-73D5-4DF6-AD32-360DE45289F5}" dt="2026-10-15T15:19:38.013" v="5" actId="14100"/>
          <ac:spMkLst>
            <pc:docMk/>
            <pc:sldMk cId="0" sldId="256"/>
            <ac:spMk id="10" creationId="{00000000-0000-0000-0000-000000000000}"/>
          </ac:spMkLst>
        </pc:spChg>
        <pc:spChg chg="mod">
          <ac:chgData name="odamgada@gmail.com" userId="5664b8837323a402" providerId="LiveId" clId="{9DB11C49-73D5-4DF6-AD32-360DE45289F5}" dt="2026-10-15T15:30:39.437" v="71" actId="207"/>
          <ac:spMkLst>
            <pc:docMk/>
            <pc:sldMk cId="0" sldId="256"/>
            <ac:spMk id="11" creationId="{00000000-0000-0000-0000-000000000000}"/>
          </ac:spMkLst>
        </pc:spChg>
        <pc:spChg chg="mod">
          <ac:chgData name="odamgada@gmail.com" userId="5664b8837323a402" providerId="LiveId" clId="{9DB11C49-73D5-4DF6-AD32-360DE45289F5}" dt="2026-10-15T15:31:13.351" v="76" actId="1076"/>
          <ac:spMkLst>
            <pc:docMk/>
            <pc:sldMk cId="0" sldId="256"/>
            <ac:spMk id="13" creationId="{00000000-0000-0000-0000-000000000000}"/>
          </ac:spMkLst>
        </pc:spChg>
        <pc:spChg chg="mod">
          <ac:chgData name="odamgada@gmail.com" userId="5664b8837323a402" providerId="LiveId" clId="{9DB11C49-73D5-4DF6-AD32-360DE45289F5}" dt="2026-10-15T15:31:25.303" v="78" actId="14100"/>
          <ac:spMkLst>
            <pc:docMk/>
            <pc:sldMk cId="0" sldId="256"/>
            <ac:spMk id="14" creationId="{00000000-0000-0000-0000-000000000000}"/>
          </ac:spMkLst>
        </pc:spChg>
        <pc:picChg chg="add mod">
          <ac:chgData name="odamgada@gmail.com" userId="5664b8837323a402" providerId="LiveId" clId="{9DB11C49-73D5-4DF6-AD32-360DE45289F5}" dt="2026-10-15T15:33:10.797" v="81" actId="14100"/>
          <ac:picMkLst>
            <pc:docMk/>
            <pc:sldMk cId="0" sldId="256"/>
            <ac:picMk id="16" creationId="{026A1E2C-FE88-2719-D15D-DAFA18B02CC2}"/>
          </ac:picMkLst>
        </pc:picChg>
        <pc:picChg chg="add mod">
          <ac:chgData name="odamgada@gmail.com" userId="5664b8837323a402" providerId="LiveId" clId="{9DB11C49-73D5-4DF6-AD32-360DE45289F5}" dt="2026-10-15T15:33:04.035" v="79" actId="1076"/>
          <ac:picMkLst>
            <pc:docMk/>
            <pc:sldMk cId="0" sldId="256"/>
            <ac:picMk id="18" creationId="{11405A76-F205-08A7-6930-165164ED5CEF}"/>
          </ac:picMkLst>
        </pc:picChg>
        <pc:picChg chg="add mod">
          <ac:chgData name="odamgada@gmail.com" userId="5664b8837323a402" providerId="LiveId" clId="{9DB11C49-73D5-4DF6-AD32-360DE45289F5}" dt="2026-10-15T15:33:17.791" v="82" actId="1076"/>
          <ac:picMkLst>
            <pc:docMk/>
            <pc:sldMk cId="0" sldId="256"/>
            <ac:picMk id="20" creationId="{00E801F0-B3F4-FD9B-84CC-6E944E8CF902}"/>
          </ac:picMkLst>
        </pc:picChg>
      </pc:sldChg>
      <pc:sldChg chg="addSp modSp mod">
        <pc:chgData name="odamgada@gmail.com" userId="5664b8837323a402" providerId="LiveId" clId="{9DB11C49-73D5-4DF6-AD32-360DE45289F5}" dt="2026-10-15T15:26:38.282" v="27" actId="1076"/>
        <pc:sldMkLst>
          <pc:docMk/>
          <pc:sldMk cId="0" sldId="257"/>
        </pc:sldMkLst>
        <pc:picChg chg="add mod">
          <ac:chgData name="odamgada@gmail.com" userId="5664b8837323a402" providerId="LiveId" clId="{9DB11C49-73D5-4DF6-AD32-360DE45289F5}" dt="2026-10-15T15:26:38.282" v="27" actId="1076"/>
          <ac:picMkLst>
            <pc:docMk/>
            <pc:sldMk cId="0" sldId="257"/>
            <ac:picMk id="27" creationId="{33733597-E4AA-F4A9-1012-4B9A89BAD15D}"/>
          </ac:picMkLst>
        </pc:picChg>
      </pc:sldChg>
      <pc:sldChg chg="addSp modSp mod">
        <pc:chgData name="odamgada@gmail.com" userId="5664b8837323a402" providerId="LiveId" clId="{9DB11C49-73D5-4DF6-AD32-360DE45289F5}" dt="2026-10-15T15:26:47.644" v="29" actId="1076"/>
        <pc:sldMkLst>
          <pc:docMk/>
          <pc:sldMk cId="0" sldId="258"/>
        </pc:sldMkLst>
        <pc:picChg chg="add mod">
          <ac:chgData name="odamgada@gmail.com" userId="5664b8837323a402" providerId="LiveId" clId="{9DB11C49-73D5-4DF6-AD32-360DE45289F5}" dt="2026-10-15T15:26:47.644" v="29" actId="1076"/>
          <ac:picMkLst>
            <pc:docMk/>
            <pc:sldMk cId="0" sldId="258"/>
            <ac:picMk id="25" creationId="{043CAF80-8015-E3C1-F2D6-7D8D6D104B15}"/>
          </ac:picMkLst>
        </pc:picChg>
      </pc:sldChg>
      <pc:sldChg chg="addSp modSp mod">
        <pc:chgData name="odamgada@gmail.com" userId="5664b8837323a402" providerId="LiveId" clId="{9DB11C49-73D5-4DF6-AD32-360DE45289F5}" dt="2026-10-15T15:26:57.687" v="32" actId="1076"/>
        <pc:sldMkLst>
          <pc:docMk/>
          <pc:sldMk cId="0" sldId="259"/>
        </pc:sldMkLst>
        <pc:spChg chg="mod">
          <ac:chgData name="odamgada@gmail.com" userId="5664b8837323a402" providerId="LiveId" clId="{9DB11C49-73D5-4DF6-AD32-360DE45289F5}" dt="2026-10-15T15:26:50.246" v="30" actId="1076"/>
          <ac:spMkLst>
            <pc:docMk/>
            <pc:sldMk cId="0" sldId="259"/>
            <ac:spMk id="13" creationId="{00000000-0000-0000-0000-000000000000}"/>
          </ac:spMkLst>
        </pc:spChg>
        <pc:picChg chg="add mod">
          <ac:chgData name="odamgada@gmail.com" userId="5664b8837323a402" providerId="LiveId" clId="{9DB11C49-73D5-4DF6-AD32-360DE45289F5}" dt="2026-10-15T15:26:57.687" v="32" actId="1076"/>
          <ac:picMkLst>
            <pc:docMk/>
            <pc:sldMk cId="0" sldId="259"/>
            <ac:picMk id="20" creationId="{9A1B87D5-C891-EF05-3CFA-B6F6D0113562}"/>
          </ac:picMkLst>
        </pc:picChg>
      </pc:sldChg>
      <pc:sldChg chg="addSp modSp mod">
        <pc:chgData name="odamgada@gmail.com" userId="5664b8837323a402" providerId="LiveId" clId="{9DB11C49-73D5-4DF6-AD32-360DE45289F5}" dt="2026-10-15T15:27:11.399" v="34" actId="1076"/>
        <pc:sldMkLst>
          <pc:docMk/>
          <pc:sldMk cId="0" sldId="260"/>
        </pc:sldMkLst>
        <pc:picChg chg="add mod">
          <ac:chgData name="odamgada@gmail.com" userId="5664b8837323a402" providerId="LiveId" clId="{9DB11C49-73D5-4DF6-AD32-360DE45289F5}" dt="2026-10-15T15:27:11.399" v="34" actId="1076"/>
          <ac:picMkLst>
            <pc:docMk/>
            <pc:sldMk cId="0" sldId="260"/>
            <ac:picMk id="18" creationId="{BE23B015-2CE8-F1E8-A5C7-C67AF6F92BCB}"/>
          </ac:picMkLst>
        </pc:picChg>
      </pc:sldChg>
      <pc:sldChg chg="addSp modSp mod">
        <pc:chgData name="odamgada@gmail.com" userId="5664b8837323a402" providerId="LiveId" clId="{9DB11C49-73D5-4DF6-AD32-360DE45289F5}" dt="2026-10-15T15:27:21.783" v="36" actId="1076"/>
        <pc:sldMkLst>
          <pc:docMk/>
          <pc:sldMk cId="0" sldId="261"/>
        </pc:sldMkLst>
        <pc:picChg chg="add mod">
          <ac:chgData name="odamgada@gmail.com" userId="5664b8837323a402" providerId="LiveId" clId="{9DB11C49-73D5-4DF6-AD32-360DE45289F5}" dt="2026-10-15T15:27:21.783" v="36" actId="1076"/>
          <ac:picMkLst>
            <pc:docMk/>
            <pc:sldMk cId="0" sldId="261"/>
            <ac:picMk id="28" creationId="{CEECDF09-A130-F85F-0AE5-6AABC5394677}"/>
          </ac:picMkLst>
        </pc:picChg>
      </pc:sldChg>
      <pc:sldChg chg="addSp modSp mod">
        <pc:chgData name="odamgada@gmail.com" userId="5664b8837323a402" providerId="LiveId" clId="{9DB11C49-73D5-4DF6-AD32-360DE45289F5}" dt="2026-10-15T15:27:30.777" v="38" actId="1076"/>
        <pc:sldMkLst>
          <pc:docMk/>
          <pc:sldMk cId="0" sldId="262"/>
        </pc:sldMkLst>
        <pc:picChg chg="add mod">
          <ac:chgData name="odamgada@gmail.com" userId="5664b8837323a402" providerId="LiveId" clId="{9DB11C49-73D5-4DF6-AD32-360DE45289F5}" dt="2026-10-15T15:27:30.777" v="38" actId="1076"/>
          <ac:picMkLst>
            <pc:docMk/>
            <pc:sldMk cId="0" sldId="262"/>
            <ac:picMk id="27" creationId="{C70C50F4-387B-7B37-CE32-AFE4D0140E51}"/>
          </ac:picMkLst>
        </pc:picChg>
      </pc:sldChg>
      <pc:sldChg chg="addSp modSp mod">
        <pc:chgData name="odamgada@gmail.com" userId="5664b8837323a402" providerId="LiveId" clId="{9DB11C49-73D5-4DF6-AD32-360DE45289F5}" dt="2026-10-15T15:27:42.135" v="40" actId="1076"/>
        <pc:sldMkLst>
          <pc:docMk/>
          <pc:sldMk cId="0" sldId="263"/>
        </pc:sldMkLst>
        <pc:picChg chg="add mod">
          <ac:chgData name="odamgada@gmail.com" userId="5664b8837323a402" providerId="LiveId" clId="{9DB11C49-73D5-4DF6-AD32-360DE45289F5}" dt="2026-10-15T15:27:42.135" v="40" actId="1076"/>
          <ac:picMkLst>
            <pc:docMk/>
            <pc:sldMk cId="0" sldId="263"/>
            <ac:picMk id="34" creationId="{2D1289ED-A471-4A9F-43F0-6C9F3989AC1E}"/>
          </ac:picMkLst>
        </pc:picChg>
      </pc:sldChg>
      <pc:sldChg chg="addSp modSp mod">
        <pc:chgData name="odamgada@gmail.com" userId="5664b8837323a402" providerId="LiveId" clId="{9DB11C49-73D5-4DF6-AD32-360DE45289F5}" dt="2026-10-15T15:27:57.440" v="43" actId="1076"/>
        <pc:sldMkLst>
          <pc:docMk/>
          <pc:sldMk cId="0" sldId="264"/>
        </pc:sldMkLst>
        <pc:spChg chg="mod">
          <ac:chgData name="odamgada@gmail.com" userId="5664b8837323a402" providerId="LiveId" clId="{9DB11C49-73D5-4DF6-AD32-360DE45289F5}" dt="2026-10-15T15:27:48.442" v="41" actId="1076"/>
          <ac:spMkLst>
            <pc:docMk/>
            <pc:sldMk cId="0" sldId="264"/>
            <ac:spMk id="8" creationId="{00000000-0000-0000-0000-000000000000}"/>
          </ac:spMkLst>
        </pc:spChg>
        <pc:picChg chg="add mod">
          <ac:chgData name="odamgada@gmail.com" userId="5664b8837323a402" providerId="LiveId" clId="{9DB11C49-73D5-4DF6-AD32-360DE45289F5}" dt="2026-10-15T15:27:57.440" v="43" actId="1076"/>
          <ac:picMkLst>
            <pc:docMk/>
            <pc:sldMk cId="0" sldId="264"/>
            <ac:picMk id="23" creationId="{723B5991-ADB6-CC99-CDE0-071C05BC9EAE}"/>
          </ac:picMkLst>
        </pc:picChg>
      </pc:sldChg>
      <pc:sldChg chg="addSp modSp mod">
        <pc:chgData name="odamgada@gmail.com" userId="5664b8837323a402" providerId="LiveId" clId="{9DB11C49-73D5-4DF6-AD32-360DE45289F5}" dt="2026-10-15T15:28:05.492" v="45" actId="1076"/>
        <pc:sldMkLst>
          <pc:docMk/>
          <pc:sldMk cId="0" sldId="265"/>
        </pc:sldMkLst>
        <pc:picChg chg="add mod">
          <ac:chgData name="odamgada@gmail.com" userId="5664b8837323a402" providerId="LiveId" clId="{9DB11C49-73D5-4DF6-AD32-360DE45289F5}" dt="2026-10-15T15:28:05.492" v="45" actId="1076"/>
          <ac:picMkLst>
            <pc:docMk/>
            <pc:sldMk cId="0" sldId="265"/>
            <ac:picMk id="23" creationId="{C8021B89-AF05-7227-3AA6-40770536486F}"/>
          </ac:picMkLst>
        </pc:picChg>
      </pc:sldChg>
      <pc:sldChg chg="addSp modSp mod">
        <pc:chgData name="odamgada@gmail.com" userId="5664b8837323a402" providerId="LiveId" clId="{9DB11C49-73D5-4DF6-AD32-360DE45289F5}" dt="2026-10-15T15:28:14.442" v="47" actId="1076"/>
        <pc:sldMkLst>
          <pc:docMk/>
          <pc:sldMk cId="0" sldId="266"/>
        </pc:sldMkLst>
        <pc:picChg chg="add mod">
          <ac:chgData name="odamgada@gmail.com" userId="5664b8837323a402" providerId="LiveId" clId="{9DB11C49-73D5-4DF6-AD32-360DE45289F5}" dt="2026-10-15T15:28:14.442" v="47" actId="1076"/>
          <ac:picMkLst>
            <pc:docMk/>
            <pc:sldMk cId="0" sldId="266"/>
            <ac:picMk id="38" creationId="{39881430-8DC6-88CB-372A-A9AAB9DA1815}"/>
          </ac:picMkLst>
        </pc:picChg>
      </pc:sldChg>
      <pc:sldChg chg="addSp modSp mod">
        <pc:chgData name="odamgada@gmail.com" userId="5664b8837323a402" providerId="LiveId" clId="{9DB11C49-73D5-4DF6-AD32-360DE45289F5}" dt="2026-10-15T15:28:29.089" v="49" actId="1076"/>
        <pc:sldMkLst>
          <pc:docMk/>
          <pc:sldMk cId="0" sldId="267"/>
        </pc:sldMkLst>
        <pc:picChg chg="add mod">
          <ac:chgData name="odamgada@gmail.com" userId="5664b8837323a402" providerId="LiveId" clId="{9DB11C49-73D5-4DF6-AD32-360DE45289F5}" dt="2026-10-15T15:28:29.089" v="49" actId="1076"/>
          <ac:picMkLst>
            <pc:docMk/>
            <pc:sldMk cId="0" sldId="267"/>
            <ac:picMk id="23" creationId="{F6FEB404-FA62-26C1-4530-0CD8323CFD58}"/>
          </ac:picMkLst>
        </pc:picChg>
      </pc:sldChg>
      <pc:sldChg chg="addSp modSp mod">
        <pc:chgData name="odamgada@gmail.com" userId="5664b8837323a402" providerId="LiveId" clId="{9DB11C49-73D5-4DF6-AD32-360DE45289F5}" dt="2026-10-15T15:28:38.643" v="51" actId="1076"/>
        <pc:sldMkLst>
          <pc:docMk/>
          <pc:sldMk cId="0" sldId="268"/>
        </pc:sldMkLst>
        <pc:picChg chg="add mod">
          <ac:chgData name="odamgada@gmail.com" userId="5664b8837323a402" providerId="LiveId" clId="{9DB11C49-73D5-4DF6-AD32-360DE45289F5}" dt="2026-10-15T15:28:38.643" v="51" actId="1076"/>
          <ac:picMkLst>
            <pc:docMk/>
            <pc:sldMk cId="0" sldId="268"/>
            <ac:picMk id="30" creationId="{84E163A6-47CF-DFDE-61DF-4DAB22D65A19}"/>
          </ac:picMkLst>
        </pc:picChg>
      </pc:sldChg>
      <pc:sldChg chg="addSp modSp mod">
        <pc:chgData name="odamgada@gmail.com" userId="5664b8837323a402" providerId="LiveId" clId="{9DB11C49-73D5-4DF6-AD32-360DE45289F5}" dt="2026-10-15T15:28:45.943" v="53" actId="1076"/>
        <pc:sldMkLst>
          <pc:docMk/>
          <pc:sldMk cId="0" sldId="269"/>
        </pc:sldMkLst>
        <pc:picChg chg="add mod">
          <ac:chgData name="odamgada@gmail.com" userId="5664b8837323a402" providerId="LiveId" clId="{9DB11C49-73D5-4DF6-AD32-360DE45289F5}" dt="2026-10-15T15:28:45.943" v="53" actId="1076"/>
          <ac:picMkLst>
            <pc:docMk/>
            <pc:sldMk cId="0" sldId="269"/>
            <ac:picMk id="27" creationId="{F15C5635-02D6-ABC9-2936-2D1FF4F873F0}"/>
          </ac:picMkLst>
        </pc:picChg>
      </pc:sldChg>
      <pc:sldChg chg="addSp modSp mod">
        <pc:chgData name="odamgada@gmail.com" userId="5664b8837323a402" providerId="LiveId" clId="{9DB11C49-73D5-4DF6-AD32-360DE45289F5}" dt="2026-10-15T15:28:55.055" v="55" actId="1076"/>
        <pc:sldMkLst>
          <pc:docMk/>
          <pc:sldMk cId="0" sldId="270"/>
        </pc:sldMkLst>
        <pc:picChg chg="add mod">
          <ac:chgData name="odamgada@gmail.com" userId="5664b8837323a402" providerId="LiveId" clId="{9DB11C49-73D5-4DF6-AD32-360DE45289F5}" dt="2026-10-15T15:28:55.055" v="55" actId="1076"/>
          <ac:picMkLst>
            <pc:docMk/>
            <pc:sldMk cId="0" sldId="270"/>
            <ac:picMk id="23" creationId="{CB49B6FB-E69A-976B-4E9C-DDB773BCD797}"/>
          </ac:picMkLst>
        </pc:picChg>
      </pc:sldChg>
      <pc:sldChg chg="addSp modSp mod">
        <pc:chgData name="odamgada@gmail.com" userId="5664b8837323a402" providerId="LiveId" clId="{9DB11C49-73D5-4DF6-AD32-360DE45289F5}" dt="2026-10-15T15:29:06.045" v="57" actId="1076"/>
        <pc:sldMkLst>
          <pc:docMk/>
          <pc:sldMk cId="0" sldId="271"/>
        </pc:sldMkLst>
        <pc:picChg chg="add mod">
          <ac:chgData name="odamgada@gmail.com" userId="5664b8837323a402" providerId="LiveId" clId="{9DB11C49-73D5-4DF6-AD32-360DE45289F5}" dt="2026-10-15T15:29:06.045" v="57" actId="1076"/>
          <ac:picMkLst>
            <pc:docMk/>
            <pc:sldMk cId="0" sldId="271"/>
            <ac:picMk id="20" creationId="{CFBA996C-88E2-1445-76A4-695BD14542F2}"/>
          </ac:picMkLst>
        </pc:picChg>
      </pc:sldChg>
      <pc:sldChg chg="addSp modSp mod">
        <pc:chgData name="odamgada@gmail.com" userId="5664b8837323a402" providerId="LiveId" clId="{9DB11C49-73D5-4DF6-AD32-360DE45289F5}" dt="2026-10-15T15:29:14.425" v="59" actId="1076"/>
        <pc:sldMkLst>
          <pc:docMk/>
          <pc:sldMk cId="0" sldId="272"/>
        </pc:sldMkLst>
        <pc:picChg chg="add mod">
          <ac:chgData name="odamgada@gmail.com" userId="5664b8837323a402" providerId="LiveId" clId="{9DB11C49-73D5-4DF6-AD32-360DE45289F5}" dt="2026-10-15T15:29:14.425" v="59" actId="1076"/>
          <ac:picMkLst>
            <pc:docMk/>
            <pc:sldMk cId="0" sldId="272"/>
            <ac:picMk id="16" creationId="{A77EA6E4-2F7B-D090-AFFA-4D1E6171332F}"/>
          </ac:picMkLst>
        </pc:picChg>
      </pc:sldChg>
      <pc:sldChg chg="addSp modSp mod">
        <pc:chgData name="odamgada@gmail.com" userId="5664b8837323a402" providerId="LiveId" clId="{9DB11C49-73D5-4DF6-AD32-360DE45289F5}" dt="2026-10-15T15:29:39.647" v="61" actId="1076"/>
        <pc:sldMkLst>
          <pc:docMk/>
          <pc:sldMk cId="0" sldId="273"/>
        </pc:sldMkLst>
        <pc:picChg chg="add mod">
          <ac:chgData name="odamgada@gmail.com" userId="5664b8837323a402" providerId="LiveId" clId="{9DB11C49-73D5-4DF6-AD32-360DE45289F5}" dt="2026-10-15T15:29:39.647" v="61" actId="1076"/>
          <ac:picMkLst>
            <pc:docMk/>
            <pc:sldMk cId="0" sldId="273"/>
            <ac:picMk id="23" creationId="{D28289F7-D5FA-58E0-8BAF-98E1FE3FD119}"/>
          </ac:picMkLst>
        </pc:picChg>
      </pc:sldChg>
      <pc:sldChg chg="add del">
        <pc:chgData name="odamgada@gmail.com" userId="5664b8837323a402" providerId="LiveId" clId="{9DB11C49-73D5-4DF6-AD32-360DE45289F5}" dt="2026-10-15T15:33:34.748" v="84" actId="2696"/>
        <pc:sldMkLst>
          <pc:docMk/>
          <pc:sldMk cId="773684620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7936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hyperlink" Target="https://ita.sport/news/monthly-webinar-youth-athletes-competing-at-major-events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ta.sport/event/summer-youth-olympic-games-dakar-2026/" TargetMode="External"/><Relationship Id="rId5" Type="http://schemas.openxmlformats.org/officeDocument/2006/relationships/hyperlink" Target="https://ita.sport/news/ita-webinar-values-rights-and-responsibilities/" TargetMode="External"/><Relationship Id="rId4" Type="http://schemas.openxmlformats.org/officeDocument/2006/relationships/hyperlink" Target="https://ita.sport/resource-type/video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ita.sport/event/summer-youth-olympic-games-dakar-2026/" TargetMode="External"/><Relationship Id="rId7" Type="http://schemas.openxmlformats.org/officeDocument/2006/relationships/hyperlink" Target="https://gada.gov.gh/education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del.wada-ama.org/" TargetMode="External"/><Relationship Id="rId5" Type="http://schemas.openxmlformats.org/officeDocument/2006/relationships/hyperlink" Target="https://www.wada-ama.org/en/prohibited-list" TargetMode="External"/><Relationship Id="rId10" Type="http://schemas.openxmlformats.org/officeDocument/2006/relationships/image" Target="../media/image1.jpg"/><Relationship Id="rId4" Type="http://schemas.openxmlformats.org/officeDocument/2006/relationships/hyperlink" Target="https://ita.sport/news/ita-publishes-noc-clean-sport-education-guide-a-resource-for-the-dakar-2026-youth-olympic-games/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C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21031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7EF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GHANA  /  DAKAR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366760" y="228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CD0CC"/>
                </a:solidFill>
              </a:rPr>
              <a:t>01  •  THE MISSION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6428232"/>
            <a:ext cx="11155680" cy="0"/>
          </a:xfrm>
          <a:prstGeom prst="line">
            <a:avLst/>
          </a:prstGeom>
          <a:noFill/>
          <a:ln w="10160">
            <a:solidFill>
              <a:srgbClr val="35545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521208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CD0CC"/>
                </a:solidFill>
              </a:rPr>
              <a:t>PLAY TRUE  •  PROTECT YOUR DREAM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772400" y="-1005840"/>
            <a:ext cx="6217920" cy="7132320"/>
          </a:xfrm>
          <a:prstGeom prst="ellipse">
            <a:avLst/>
          </a:prstGeom>
          <a:solidFill>
            <a:srgbClr val="0A4034"/>
          </a:solidFill>
          <a:ln w="63500">
            <a:solidFill>
              <a:srgbClr val="C7EF5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8503920" y="365760"/>
            <a:ext cx="4480560" cy="5212080"/>
          </a:xfrm>
          <a:prstGeom prst="ellipse">
            <a:avLst/>
          </a:prstGeom>
          <a:solidFill>
            <a:srgbClr val="114F3D"/>
          </a:solidFill>
          <a:ln w="25400">
            <a:solidFill>
              <a:srgbClr val="F5CE5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8778240" y="2148840"/>
            <a:ext cx="3749040" cy="2103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5100" b="1" dirty="0">
                <a:solidFill>
                  <a:srgbClr val="C7EF53"/>
                </a:solidFill>
              </a:rPr>
              <a:t>GHANA</a:t>
            </a:r>
            <a:endParaRPr lang="en-US" sz="5100" dirty="0"/>
          </a:p>
          <a:p>
            <a:pPr marL="0" indent="0" algn="ctr">
              <a:buNone/>
            </a:pPr>
            <a:r>
              <a:rPr lang="en-US" sz="5100" b="1" dirty="0">
                <a:solidFill>
                  <a:srgbClr val="C7EF53"/>
                </a:solidFill>
              </a:rPr>
              <a:t>→</a:t>
            </a:r>
            <a:endParaRPr lang="en-US" sz="5100" dirty="0"/>
          </a:p>
          <a:p>
            <a:pPr marL="0" indent="0" algn="ctr">
              <a:buNone/>
            </a:pPr>
            <a:r>
              <a:rPr lang="en-US" sz="5100" b="1" dirty="0">
                <a:solidFill>
                  <a:srgbClr val="C7EF53"/>
                </a:solidFill>
              </a:rPr>
              <a:t>DAKAR</a:t>
            </a:r>
            <a:endParaRPr lang="en-US" sz="5100" dirty="0"/>
          </a:p>
        </p:txBody>
      </p:sp>
      <p:sp>
        <p:nvSpPr>
          <p:cNvPr id="10" name="Text 8"/>
          <p:cNvSpPr/>
          <p:nvPr/>
        </p:nvSpPr>
        <p:spPr>
          <a:xfrm>
            <a:off x="667512" y="2112264"/>
            <a:ext cx="6675120" cy="13167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3900" b="1" dirty="0">
                <a:solidFill>
                  <a:srgbClr val="FFFFFF"/>
                </a:solidFill>
              </a:rPr>
              <a:t>THE MEDAL IS</a:t>
            </a:r>
            <a:endParaRPr lang="en-US" sz="3900" dirty="0"/>
          </a:p>
          <a:p>
            <a:pPr marL="0" indent="0">
              <a:buNone/>
            </a:pPr>
            <a:r>
              <a:rPr lang="en-US" sz="3900" b="1" dirty="0">
                <a:solidFill>
                  <a:srgbClr val="FFFFFF"/>
                </a:solidFill>
              </a:rPr>
              <a:t>NOT WORTH YOUR INTEGRITY.</a:t>
            </a:r>
            <a:endParaRPr lang="en-US" sz="3900" dirty="0"/>
          </a:p>
        </p:txBody>
      </p:sp>
      <p:sp>
        <p:nvSpPr>
          <p:cNvPr id="11" name="Text 9"/>
          <p:cNvSpPr/>
          <p:nvPr/>
        </p:nvSpPr>
        <p:spPr>
          <a:xfrm>
            <a:off x="685800" y="3822192"/>
            <a:ext cx="6217920" cy="685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l">
              <a:buNone/>
            </a:pPr>
            <a:r>
              <a:rPr sz="2800" b="1" i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PRE-GAME ANTI-DOPING
EDUCATION AWARENESS ENGAGEMENT</a:t>
            </a:r>
            <a:endParaRPr lang="en-US" sz="2000" i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 10"/>
          <p:cNvSpPr/>
          <p:nvPr/>
        </p:nvSpPr>
        <p:spPr>
          <a:xfrm>
            <a:off x="685800" y="4745736"/>
            <a:ext cx="566928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l">
              <a:buNone/>
            </a:pPr>
            <a:r>
              <a:rPr sz="1800" b="1">
                <a:solidFill>
                  <a:srgbClr val="FFFFFF"/>
                </a:solidFill>
              </a:rPr>
              <a:t>YOUTH OLYMPIC QUALIFIERS • DAKAR, SENEGAL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779228" y="5710428"/>
            <a:ext cx="3566160" cy="393192"/>
          </a:xfrm>
          <a:prstGeom prst="roundRect">
            <a:avLst>
              <a:gd name="adj" fmla="val 37209"/>
            </a:avLst>
          </a:prstGeom>
          <a:solidFill>
            <a:srgbClr val="081C20"/>
          </a:solidFill>
          <a:ln w="12700">
            <a:solidFill>
              <a:srgbClr val="C7EF5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749808" y="5687568"/>
            <a:ext cx="3419856" cy="41605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1600" b="1" i="1" dirty="0">
                <a:solidFill>
                  <a:srgbClr val="C7EF53"/>
                </a:solidFill>
              </a:rPr>
              <a:t>ONE TEAM. ONE STANDARD.</a:t>
            </a:r>
            <a:endParaRPr lang="en-US" sz="1600" i="1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26A1E2C-FE88-2719-D15D-DAFA18B02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089" y="501647"/>
            <a:ext cx="2136986" cy="130099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1405A76-F205-08A7-6930-165164ED5C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55" y="493775"/>
            <a:ext cx="2424883" cy="131673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0E801F0-B3F4-FD9B-84CC-6E944E8CF9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5066" y="297537"/>
            <a:ext cx="2030525" cy="16958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81C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1031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7EF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GHANA  /  DAKAR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366760" y="228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CD0CC"/>
                </a:solidFill>
              </a:rPr>
              <a:t>02  •  WHY WE ARE HERE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6428232"/>
            <a:ext cx="11155680" cy="0"/>
          </a:xfrm>
          <a:prstGeom prst="line">
            <a:avLst/>
          </a:prstGeom>
          <a:noFill/>
          <a:ln w="10160">
            <a:solidFill>
              <a:srgbClr val="35545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21208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CD0CC"/>
                </a:solidFill>
              </a:rPr>
              <a:t>PLAY TRUE  •  PROTECT YOUR DREAM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804672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YOU ARE REPRESENTING MORE THAN YOURSELF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612648" y="1554480"/>
            <a:ext cx="10972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CD0CC"/>
                </a:solidFill>
              </a:rPr>
              <a:t>Every choice in Dakar can protect — or damage — your future.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0080" y="2240280"/>
            <a:ext cx="3474720" cy="2788920"/>
          </a:xfrm>
          <a:prstGeom prst="roundRect">
            <a:avLst>
              <a:gd name="adj" fmla="val 4262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22960" y="2468880"/>
            <a:ext cx="73152" cy="329184"/>
          </a:xfrm>
          <a:prstGeom prst="rect">
            <a:avLst/>
          </a:prstGeom>
          <a:solidFill>
            <a:srgbClr val="51CFC4"/>
          </a:solidFill>
          <a:ln w="12700">
            <a:solidFill>
              <a:srgbClr val="51CFC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24128" y="2395728"/>
            <a:ext cx="2926080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YOUR BODY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68680" y="2999232"/>
            <a:ext cx="2971800" cy="18470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Your health comes first. No medal is worth preventable harm.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343400" y="2240280"/>
            <a:ext cx="3474720" cy="2788920"/>
          </a:xfrm>
          <a:prstGeom prst="roundRect">
            <a:avLst>
              <a:gd name="adj" fmla="val 4262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26280" y="2468880"/>
            <a:ext cx="73152" cy="329184"/>
          </a:xfrm>
          <a:prstGeom prst="rect">
            <a:avLst/>
          </a:prstGeom>
          <a:solidFill>
            <a:srgbClr val="F5CE58"/>
          </a:solidFill>
          <a:ln w="12700">
            <a:solidFill>
              <a:srgbClr val="F5CE5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27448" y="2395728"/>
            <a:ext cx="2926080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YOUR DREAM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4572000" y="2999232"/>
            <a:ext cx="2971800" cy="18470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An anti-doping rule violation can cost eligibility, results and trust.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046720" y="2240280"/>
            <a:ext cx="3474720" cy="2788920"/>
          </a:xfrm>
          <a:prstGeom prst="roundRect">
            <a:avLst>
              <a:gd name="adj" fmla="val 4262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29600" y="2468880"/>
            <a:ext cx="73152" cy="329184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430768" y="2395728"/>
            <a:ext cx="2926080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YOUR COUNTRY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8275320" y="2999232"/>
            <a:ext cx="2971800" cy="18470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Represent Ghana with fairness, discipline and honesty.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40080" y="5742432"/>
            <a:ext cx="10881360" cy="475488"/>
          </a:xfrm>
          <a:prstGeom prst="roundRect">
            <a:avLst/>
          </a:prstGeom>
          <a:solidFill>
            <a:srgbClr val="17392F"/>
          </a:solidFill>
          <a:ln w="12700">
            <a:solidFill>
              <a:srgbClr val="43605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50392" y="5806440"/>
            <a:ext cx="1051560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7EF53"/>
                </a:solidFill>
              </a:rPr>
              <a:t>Ask the room: “What does being a clean champion mean to you?”</a:t>
            </a:r>
            <a:endParaRPr lang="en-US" sz="1400" dirty="0"/>
          </a:p>
        </p:txBody>
      </p:sp>
      <p:sp>
        <p:nvSpPr>
          <p:cNvPr id="23" name="Rounded Rectangle 22"/>
          <p:cNvSpPr/>
          <p:nvPr/>
        </p:nvSpPr>
        <p:spPr>
          <a:xfrm>
            <a:off x="9464040" y="868680"/>
            <a:ext cx="1920240" cy="1161288"/>
          </a:xfrm>
          <a:prstGeom prst="roundRect">
            <a:avLst/>
          </a:prstGeom>
          <a:solidFill>
            <a:srgbClr val="AED641"/>
          </a:solidFill>
          <a:ln w="15875">
            <a:solidFill>
              <a:srgbClr val="AED6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9500616" y="905256"/>
            <a:ext cx="1847088" cy="1005840"/>
          </a:xfrm>
          <a:prstGeom prst="roundRect">
            <a:avLst/>
          </a:prstGeom>
          <a:solidFill>
            <a:srgbClr val="072222"/>
          </a:solidFill>
          <a:ln>
            <a:solidFill>
              <a:srgbClr val="0722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a_wide_well_lit_indoor_gym_athlete_education_sett_1_batch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8904" y="923544"/>
            <a:ext cx="1810512" cy="98755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3733597-E4AA-F4A9-1012-4B9A89BAD1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7072" y="5155944"/>
            <a:ext cx="1970088" cy="130099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81C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1031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7EF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GHANA  /  DAKAR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366760" y="228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CD0CC"/>
                </a:solidFill>
              </a:rPr>
              <a:t>03  •  THE 11 ADRVS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6428232"/>
            <a:ext cx="11155680" cy="0"/>
          </a:xfrm>
          <a:prstGeom prst="line">
            <a:avLst/>
          </a:prstGeom>
          <a:noFill/>
          <a:ln w="10160">
            <a:solidFill>
              <a:srgbClr val="35545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21208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CD0CC"/>
                </a:solidFill>
              </a:rPr>
              <a:t>PLAY TRUE  •  PROTECT YOUR DREAM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804672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DOPING IS NOT JUST A POSITIVE TEST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612648" y="1554480"/>
            <a:ext cx="10972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CD0CC"/>
                </a:solidFill>
              </a:rPr>
              <a:t>There are 11 Anti-Doping Rule Violations (ADRVs) under the World Anti-Doping Code.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04088" y="2029968"/>
            <a:ext cx="52120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1  Presence of a prohibited substance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04088" y="2596896"/>
            <a:ext cx="52120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2  Use or attempted use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04088" y="3163824"/>
            <a:ext cx="52120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7EF53"/>
                </a:solidFill>
              </a:rPr>
              <a:t>3  Evading, refusing or failing sample collection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4088" y="3730752"/>
            <a:ext cx="52120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4  Whereabouts failures*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04088" y="4297680"/>
            <a:ext cx="52120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5  Tampering or attempted tampering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04088" y="4864608"/>
            <a:ext cx="52120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6  Possession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09360" y="2029968"/>
            <a:ext cx="52120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7  Trafficking or attempted trafficking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09360" y="2596896"/>
            <a:ext cx="52120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8  Administration or attempted administration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09360" y="3163824"/>
            <a:ext cx="52120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9  Complicity or attempted complicity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09360" y="3730752"/>
            <a:ext cx="52120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10  Prohibited association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09360" y="4297680"/>
            <a:ext cx="52120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7EF53"/>
                </a:solidFill>
              </a:rPr>
              <a:t>11  Discouraging or retaliating against reporting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03504" y="6272784"/>
            <a:ext cx="10789920" cy="1280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1A6A2"/>
                </a:solidFill>
              </a:rPr>
              <a:t>*Whereabouts ADRV applies to athletes with specified Registered Testing Pool obligations. Source: ITA / 2021 WADA Code.</a:t>
            </a:r>
            <a:endParaRPr lang="en-US" sz="800" dirty="0"/>
          </a:p>
        </p:txBody>
      </p:sp>
      <p:sp>
        <p:nvSpPr>
          <p:cNvPr id="21" name="Rounded Rectangle 20"/>
          <p:cNvSpPr/>
          <p:nvPr/>
        </p:nvSpPr>
        <p:spPr>
          <a:xfrm>
            <a:off x="9464040" y="868680"/>
            <a:ext cx="1920240" cy="1188720"/>
          </a:xfrm>
          <a:prstGeom prst="roundRect">
            <a:avLst/>
          </a:prstGeom>
          <a:solidFill>
            <a:srgbClr val="AED641"/>
          </a:solidFill>
          <a:ln w="15875">
            <a:solidFill>
              <a:srgbClr val="AED6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9500616" y="905256"/>
            <a:ext cx="1847088" cy="1005840"/>
          </a:xfrm>
          <a:prstGeom prst="roundRect">
            <a:avLst/>
          </a:prstGeom>
          <a:solidFill>
            <a:srgbClr val="072222"/>
          </a:solidFill>
          <a:ln>
            <a:solidFill>
              <a:srgbClr val="0722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a_wide_well_lit_indoor_gym_athlete_education_sett_1_batch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8904" y="923544"/>
            <a:ext cx="1810512" cy="105156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43CAF80-8015-E3C1-F2D6-7D8D6D104B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8992" y="5300977"/>
            <a:ext cx="1970088" cy="130099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81C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1031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7EF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GHANA  /  DAKAR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366760" y="228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CD0CC"/>
                </a:solidFill>
              </a:rPr>
              <a:t>04  •  STRICT LIABILITY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6428232"/>
            <a:ext cx="11155680" cy="0"/>
          </a:xfrm>
          <a:prstGeom prst="line">
            <a:avLst/>
          </a:prstGeom>
          <a:noFill/>
          <a:ln w="10160">
            <a:solidFill>
              <a:srgbClr val="35545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21208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CD0CC"/>
                </a:solidFill>
              </a:rPr>
              <a:t>PLAY TRUE  •  PROTECT YOUR DREAM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804672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“I DID NOT KNOW” IS NOT A SHIELD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612648" y="1554480"/>
            <a:ext cx="10972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CD0CC"/>
                </a:solidFill>
              </a:rPr>
              <a:t>Athletes are responsible for prohibited substances found in their samples.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22960" y="2231136"/>
            <a:ext cx="2468880" cy="2468880"/>
          </a:xfrm>
          <a:prstGeom prst="ellipse">
            <a:avLst/>
          </a:prstGeom>
          <a:solidFill>
            <a:srgbClr val="0B2B30"/>
          </a:solidFill>
          <a:ln w="25400">
            <a:solidFill>
              <a:srgbClr val="F3706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276856"/>
            <a:ext cx="2468880" cy="23774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FFFFFF"/>
                </a:solidFill>
              </a:rPr>
              <a:t>?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3703320" y="2240280"/>
            <a:ext cx="7680960" cy="1005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“My coach gave it to me.”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3703320" y="3291840"/>
            <a:ext cx="7680960" cy="1005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“It was just a supplement.”</a:t>
            </a:r>
            <a:endParaRPr lang="en-US" sz="2900" dirty="0"/>
          </a:p>
        </p:txBody>
      </p:sp>
      <p:sp>
        <p:nvSpPr>
          <p:cNvPr id="13" name="Text 11"/>
          <p:cNvSpPr/>
          <p:nvPr/>
        </p:nvSpPr>
        <p:spPr>
          <a:xfrm>
            <a:off x="3703320" y="4334256"/>
            <a:ext cx="7680960" cy="1005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“I did not read the label.”</a:t>
            </a:r>
            <a:endParaRPr lang="en-US" sz="2900" dirty="0"/>
          </a:p>
        </p:txBody>
      </p:sp>
      <p:sp>
        <p:nvSpPr>
          <p:cNvPr id="14" name="Shape 12"/>
          <p:cNvSpPr/>
          <p:nvPr/>
        </p:nvSpPr>
        <p:spPr>
          <a:xfrm>
            <a:off x="640080" y="5742432"/>
            <a:ext cx="10881360" cy="475488"/>
          </a:xfrm>
          <a:prstGeom prst="roundRect">
            <a:avLst/>
          </a:prstGeom>
          <a:solidFill>
            <a:srgbClr val="17392F"/>
          </a:solidFill>
          <a:ln w="12700">
            <a:solidFill>
              <a:srgbClr val="43605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50392" y="5806440"/>
            <a:ext cx="1051560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7EF53"/>
                </a:solidFill>
              </a:rPr>
              <a:t>Rule: CHECK before you SWALLOW, INJECT, APPLY or USE.</a:t>
            </a:r>
            <a:endParaRPr lang="en-US" sz="1400" dirty="0"/>
          </a:p>
        </p:txBody>
      </p:sp>
      <p:sp>
        <p:nvSpPr>
          <p:cNvPr id="16" name="Rounded Rectangle 15"/>
          <p:cNvSpPr/>
          <p:nvPr/>
        </p:nvSpPr>
        <p:spPr>
          <a:xfrm>
            <a:off x="8708994" y="868680"/>
            <a:ext cx="2675286" cy="1408176"/>
          </a:xfrm>
          <a:prstGeom prst="roundRect">
            <a:avLst/>
          </a:prstGeom>
          <a:solidFill>
            <a:srgbClr val="AED641"/>
          </a:solidFill>
          <a:ln w="15875">
            <a:solidFill>
              <a:srgbClr val="AED6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9500616" y="905256"/>
            <a:ext cx="1847088" cy="1005840"/>
          </a:xfrm>
          <a:prstGeom prst="roundRect">
            <a:avLst/>
          </a:prstGeom>
          <a:solidFill>
            <a:srgbClr val="072222"/>
          </a:solidFill>
          <a:ln>
            <a:solidFill>
              <a:srgbClr val="0722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a_crisp_high_resolution_realistic_sports_themed_2_batch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1138" y="923543"/>
            <a:ext cx="2558278" cy="127101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A1B87D5-C891-EF05-3CFA-B6F6D01135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2792" y="5091936"/>
            <a:ext cx="1970088" cy="130099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81C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1031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7EF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GHANA  /  DAKAR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366760" y="228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CD0CC"/>
                </a:solidFill>
              </a:rPr>
              <a:t>05  •  CASE STUDY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6428232"/>
            <a:ext cx="11155680" cy="0"/>
          </a:xfrm>
          <a:prstGeom prst="line">
            <a:avLst/>
          </a:prstGeom>
          <a:noFill/>
          <a:ln w="10160">
            <a:solidFill>
              <a:srgbClr val="35545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21208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CD0CC"/>
                </a:solidFill>
              </a:rPr>
              <a:t>PLAY TRUE  •  PROTECT YOUR DREAM</a:t>
            </a:r>
            <a:endParaRPr lang="en-US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502920" y="777240"/>
            <a:ext cx="49377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C2A32"/>
                </a:solidFill>
              </a:rPr>
              <a:t>GLOBAL DRO &amp; MEDICATION CHECK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1325880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 b="1">
                <a:solidFill>
                  <a:srgbClr val="0B5C35"/>
                </a:solidFill>
              </a:rPr>
              <a:t>Always check your medication if in doubt.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828800"/>
            <a:ext cx="4754880" cy="594360"/>
          </a:xfrm>
          <a:prstGeom prst="roundRect">
            <a:avLst/>
          </a:prstGeom>
          <a:solidFill>
            <a:srgbClr val="F4BF24"/>
          </a:solidFill>
          <a:ln>
            <a:solidFill>
              <a:srgbClr val="F4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C2A32"/>
                </a:solidFill>
              </a:rPr>
              <a:t>Use Global DRO before you take any medicine.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06040"/>
            <a:ext cx="4754880" cy="2331720"/>
          </a:xfrm>
          <a:prstGeom prst="roundRect">
            <a:avLst/>
          </a:prstGeom>
          <a:solidFill>
            <a:srgbClr val="F8F9F3"/>
          </a:solidFill>
          <a:ln w="19050">
            <a:solidFill>
              <a:srgbClr val="0B5C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31520" y="2788920"/>
            <a:ext cx="1463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C72034"/>
                </a:solidFill>
              </a:rPr>
              <a:t>QUICK REMINDER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3063240"/>
            <a:ext cx="429768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C2A32"/>
                </a:solidFill>
              </a:rPr>
              <a:t>• Never take a tablet, syrup, inhaler, injection or supplement just because a friend recommends it.
• Ask the team doctor, physiotherapist or anti-doping lead.
• Search the medicine on Global DRO first.
• If still unsure, do not take it until you get proper advice.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074920"/>
            <a:ext cx="4754880" cy="566928"/>
          </a:xfrm>
          <a:prstGeom prst="roundRect">
            <a:avLst/>
          </a:prstGeom>
          <a:solidFill>
            <a:srgbClr val="0B5C35"/>
          </a:solidFill>
          <a:ln>
            <a:solidFill>
              <a:srgbClr val="0B5C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50" b="1">
                <a:solidFill>
                  <a:srgbClr val="FFFFFF"/>
                </a:solidFill>
              </a:rPr>
              <a:t>Global DRO helps athletes check the anti-doping status of medications.</a:t>
            </a:r>
          </a:p>
        </p:txBody>
      </p:sp>
      <p:pic>
        <p:nvPicPr>
          <p:cNvPr id="14" name="Picture 13" descr="a_bright_realistic_photo_illustration_like_scene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840" y="1097280"/>
            <a:ext cx="5669280" cy="438912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5715000" y="4754880"/>
            <a:ext cx="5394960" cy="822960"/>
          </a:xfrm>
          <a:prstGeom prst="roundRect">
            <a:avLst/>
          </a:prstGeom>
          <a:solidFill>
            <a:srgbClr val="1C2A32"/>
          </a:solidFill>
          <a:ln>
            <a:solidFill>
              <a:srgbClr val="1C2A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</a:rPr>
              <a:t>CHECK • ASK • CONFIRM
Protect your health, your medal and your future.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32520" y="795528"/>
            <a:ext cx="1828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400" b="1">
                <a:solidFill>
                  <a:srgbClr val="0B5C35"/>
                </a:solidFill>
              </a:rPr>
              <a:t>05  •  MEDICATION SAFETY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E23B015-2CE8-F1E8-A5C7-C67AF6F92B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4916" y="5486400"/>
            <a:ext cx="1970088" cy="130099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81C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1031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7EF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GHANA  /  DAKAR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366760" y="228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CD0CC"/>
                </a:solidFill>
              </a:rPr>
              <a:t>06  •  PROHIBITED LIST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6428232"/>
            <a:ext cx="11155680" cy="0"/>
          </a:xfrm>
          <a:prstGeom prst="line">
            <a:avLst/>
          </a:prstGeom>
          <a:noFill/>
          <a:ln w="10160">
            <a:solidFill>
              <a:srgbClr val="35545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21208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CD0CC"/>
                </a:solidFill>
              </a:rPr>
              <a:t>PLAY TRUE  •  PROTECT YOUR DREAM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804672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WHAT IS PROHIBITED IN 2026?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612648" y="1554480"/>
            <a:ext cx="10972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CD0CC"/>
                </a:solidFill>
              </a:rPr>
              <a:t>The WADA Prohibited List is updated every year; some bans depend on timing or sport.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12648" y="2057400"/>
            <a:ext cx="3511296" cy="2999232"/>
          </a:xfrm>
          <a:prstGeom prst="roundRect">
            <a:avLst>
              <a:gd name="adj" fmla="val 3963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95528" y="2286000"/>
            <a:ext cx="73152" cy="329184"/>
          </a:xfrm>
          <a:prstGeom prst="rect">
            <a:avLst/>
          </a:prstGeom>
          <a:solidFill>
            <a:srgbClr val="F37064"/>
          </a:solidFill>
          <a:ln w="12700">
            <a:solidFill>
              <a:srgbClr val="F3706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96696" y="2212848"/>
            <a:ext cx="2962656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AT ALL TIMES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41248" y="2816352"/>
            <a:ext cx="3008376" cy="2057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Examples: anabolic agents; peptide hormones including EPO; certain hormone modulators; diuretics and masking agents.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315968" y="2057400"/>
            <a:ext cx="3511296" cy="2999232"/>
          </a:xfrm>
          <a:prstGeom prst="roundRect">
            <a:avLst>
              <a:gd name="adj" fmla="val 3963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498848" y="2286000"/>
            <a:ext cx="73152" cy="329184"/>
          </a:xfrm>
          <a:prstGeom prst="rect">
            <a:avLst/>
          </a:prstGeom>
          <a:solidFill>
            <a:srgbClr val="F5CE58"/>
          </a:solidFill>
          <a:ln w="12700">
            <a:solidFill>
              <a:srgbClr val="F5CE5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00016" y="2212848"/>
            <a:ext cx="2962656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IN-COMPETITION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4544568" y="2816352"/>
            <a:ext cx="3008376" cy="2057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Examples: stimulants; narcotics; cannabinoids; glucocorticoids by prohibited routes.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028432" y="2057400"/>
            <a:ext cx="3511296" cy="2999232"/>
          </a:xfrm>
          <a:prstGeom prst="roundRect">
            <a:avLst>
              <a:gd name="adj" fmla="val 3963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11312" y="2286000"/>
            <a:ext cx="73152" cy="329184"/>
          </a:xfrm>
          <a:prstGeom prst="rect">
            <a:avLst/>
          </a:prstGeom>
          <a:solidFill>
            <a:srgbClr val="51CFC4"/>
          </a:solidFill>
          <a:ln w="12700">
            <a:solidFill>
              <a:srgbClr val="51CFC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412480" y="2212848"/>
            <a:ext cx="2962656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IN PARTICULAR SPORTS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8257032" y="2816352"/>
            <a:ext cx="3008376" cy="2057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Some substances, such as beta-blockers, are prohibited in certain sports under specified conditions.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40080" y="5742432"/>
            <a:ext cx="10881360" cy="475488"/>
          </a:xfrm>
          <a:prstGeom prst="roundRect">
            <a:avLst/>
          </a:prstGeom>
          <a:solidFill>
            <a:srgbClr val="17392F"/>
          </a:solidFill>
          <a:ln w="12700">
            <a:solidFill>
              <a:srgbClr val="43605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50392" y="5806440"/>
            <a:ext cx="1051560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7EF53"/>
                </a:solidFill>
              </a:rPr>
              <a:t>Never assume a medicine is safe because it is available at a pharmacy.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03504" y="6272784"/>
            <a:ext cx="10789920" cy="1280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1A6A2"/>
                </a:solidFill>
              </a:rPr>
              <a:t>Source: WADA 2026 Prohibited List (effective 1 January 2026).</a:t>
            </a:r>
            <a:endParaRPr lang="en-US" sz="800" dirty="0"/>
          </a:p>
        </p:txBody>
      </p:sp>
      <p:sp>
        <p:nvSpPr>
          <p:cNvPr id="24" name="Rounded Rectangle 23"/>
          <p:cNvSpPr/>
          <p:nvPr/>
        </p:nvSpPr>
        <p:spPr>
          <a:xfrm>
            <a:off x="9464040" y="868680"/>
            <a:ext cx="1920240" cy="1170432"/>
          </a:xfrm>
          <a:prstGeom prst="roundRect">
            <a:avLst/>
          </a:prstGeom>
          <a:solidFill>
            <a:srgbClr val="AED641"/>
          </a:solidFill>
          <a:ln w="15875">
            <a:solidFill>
              <a:srgbClr val="AED6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9500616" y="905256"/>
            <a:ext cx="1847088" cy="1005840"/>
          </a:xfrm>
          <a:prstGeom prst="roundRect">
            <a:avLst/>
          </a:prstGeom>
          <a:solidFill>
            <a:srgbClr val="072222"/>
          </a:solidFill>
          <a:ln>
            <a:solidFill>
              <a:srgbClr val="0722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8904" y="923544"/>
            <a:ext cx="1810512" cy="105156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EECDF09-A130-F85F-0AE5-6AABC53946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9820" y="5155944"/>
            <a:ext cx="1970088" cy="13009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81C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1031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7EF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GHANA  /  DAKAR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366760" y="228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CD0CC"/>
                </a:solidFill>
              </a:rPr>
              <a:t>07  •  PROHIBITED METHODS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6428232"/>
            <a:ext cx="11155680" cy="0"/>
          </a:xfrm>
          <a:prstGeom prst="line">
            <a:avLst/>
          </a:prstGeom>
          <a:noFill/>
          <a:ln w="10160">
            <a:solidFill>
              <a:srgbClr val="35545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21208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CD0CC"/>
                </a:solidFill>
              </a:rPr>
              <a:t>PLAY TRUE  •  PROTECT YOUR DREAM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804672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METHODS CAN BE BANNED TOO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612648" y="1554480"/>
            <a:ext cx="10972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CD0CC"/>
                </a:solidFill>
              </a:rPr>
              <a:t>Not all doping involves a tablet or an injection of a named substance.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0080" y="2231136"/>
            <a:ext cx="3493008" cy="2788920"/>
          </a:xfrm>
          <a:prstGeom prst="roundRect">
            <a:avLst>
              <a:gd name="adj" fmla="val 4262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22960" y="2459736"/>
            <a:ext cx="73152" cy="329184"/>
          </a:xfrm>
          <a:prstGeom prst="rect">
            <a:avLst/>
          </a:prstGeom>
          <a:solidFill>
            <a:srgbClr val="F37064"/>
          </a:solidFill>
          <a:ln w="12700">
            <a:solidFill>
              <a:srgbClr val="F3706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24128" y="2386584"/>
            <a:ext cx="2944368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M1 • BLOOD MANIPULATION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68680" y="2990088"/>
            <a:ext cx="2990088" cy="18470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Blood doping and prohibited manipulation of blood components.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343400" y="2231136"/>
            <a:ext cx="3493008" cy="2788920"/>
          </a:xfrm>
          <a:prstGeom prst="roundRect">
            <a:avLst>
              <a:gd name="adj" fmla="val 4262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26280" y="2459736"/>
            <a:ext cx="73152" cy="329184"/>
          </a:xfrm>
          <a:prstGeom prst="rect">
            <a:avLst/>
          </a:prstGeom>
          <a:solidFill>
            <a:srgbClr val="F5CE58"/>
          </a:solidFill>
          <a:ln w="12700">
            <a:solidFill>
              <a:srgbClr val="F5CE5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27448" y="2386584"/>
            <a:ext cx="2944368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M2 • CHEMICAL / PHYSICAL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4572000" y="2990088"/>
            <a:ext cx="2990088" cy="18470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Sample tampering and prohibited intravenous infusions/injections beyond allowed rules.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046720" y="2231136"/>
            <a:ext cx="3493008" cy="2788920"/>
          </a:xfrm>
          <a:prstGeom prst="roundRect">
            <a:avLst>
              <a:gd name="adj" fmla="val 4262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29600" y="2459736"/>
            <a:ext cx="73152" cy="329184"/>
          </a:xfrm>
          <a:prstGeom prst="rect">
            <a:avLst/>
          </a:prstGeom>
          <a:solidFill>
            <a:srgbClr val="51CFC4"/>
          </a:solidFill>
          <a:ln w="12700">
            <a:solidFill>
              <a:srgbClr val="51CFC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430768" y="2386584"/>
            <a:ext cx="2944368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M3 • GENE / CELL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8275320" y="2990088"/>
            <a:ext cx="2990088" cy="18470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Prohibited gene and cell doping to enhance sporting performance.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40080" y="5742432"/>
            <a:ext cx="10881360" cy="475488"/>
          </a:xfrm>
          <a:prstGeom prst="roundRect">
            <a:avLst/>
          </a:prstGeom>
          <a:solidFill>
            <a:srgbClr val="17392F"/>
          </a:solidFill>
          <a:ln w="12700">
            <a:solidFill>
              <a:srgbClr val="43605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50392" y="5806440"/>
            <a:ext cx="1051560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7EF53"/>
                </a:solidFill>
              </a:rPr>
              <a:t>Emergency or legitimate medical care: tell the medical team immediately; documentation and TUE rules matter.</a:t>
            </a:r>
            <a:endParaRPr lang="en-US" sz="1400" dirty="0"/>
          </a:p>
        </p:txBody>
      </p:sp>
      <p:sp>
        <p:nvSpPr>
          <p:cNvPr id="23" name="Rounded Rectangle 22"/>
          <p:cNvSpPr/>
          <p:nvPr/>
        </p:nvSpPr>
        <p:spPr>
          <a:xfrm>
            <a:off x="9464040" y="758953"/>
            <a:ext cx="1920240" cy="1389888"/>
          </a:xfrm>
          <a:prstGeom prst="roundRect">
            <a:avLst/>
          </a:prstGeom>
          <a:solidFill>
            <a:srgbClr val="AED641"/>
          </a:solidFill>
          <a:ln w="15875">
            <a:solidFill>
              <a:srgbClr val="AED6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9500616" y="905256"/>
            <a:ext cx="1847088" cy="1005840"/>
          </a:xfrm>
          <a:prstGeom prst="roundRect">
            <a:avLst/>
          </a:prstGeom>
          <a:solidFill>
            <a:srgbClr val="072222"/>
          </a:solidFill>
          <a:ln>
            <a:solidFill>
              <a:srgbClr val="0722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a_wide_well_lit_indoor_gym_athlete_education_sett_1_batch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616" y="804672"/>
            <a:ext cx="1847088" cy="124358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70C50F4-387B-7B37-CE32-AFE4D0140E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1711" y="5128512"/>
            <a:ext cx="1970088" cy="130099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81C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1031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7EF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GHANA  /  DAKAR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366760" y="228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CD0CC"/>
                </a:solidFill>
              </a:rPr>
              <a:t>08  •  MEDICINE SAFETY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6428232"/>
            <a:ext cx="11155680" cy="0"/>
          </a:xfrm>
          <a:prstGeom prst="line">
            <a:avLst/>
          </a:prstGeom>
          <a:noFill/>
          <a:ln w="10160">
            <a:solidFill>
              <a:srgbClr val="35545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21208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CD0CC"/>
                </a:solidFill>
              </a:rPr>
              <a:t>PLAY TRUE  •  PROTECT YOUR DREAM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804672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SICK? INJURED? DO NOT SELF-MEDICATE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612648" y="1554480"/>
            <a:ext cx="10972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CD0CC"/>
                </a:solidFill>
              </a:rPr>
              <a:t>The same medicine can have different anti-doping implications depending on its ingredients, route and timing.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77240" y="1924812"/>
            <a:ext cx="10652760" cy="621792"/>
          </a:xfrm>
          <a:prstGeom prst="roundRect">
            <a:avLst>
              <a:gd name="adj" fmla="val 19118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60120" y="2075688"/>
            <a:ext cx="73152" cy="329184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61288" y="2002536"/>
            <a:ext cx="10104120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  Tell the doctor: “I am an athlete subject to testing.”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005840" y="2606040"/>
            <a:ext cx="10149840" cy="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77240" y="2615184"/>
            <a:ext cx="10652760" cy="621792"/>
          </a:xfrm>
          <a:prstGeom prst="roundRect">
            <a:avLst>
              <a:gd name="adj" fmla="val 19118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60120" y="2843784"/>
            <a:ext cx="73152" cy="329184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61288" y="2770632"/>
            <a:ext cx="10104120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  Check the exact product, ingredients, route and dosage.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005840" y="3374136"/>
            <a:ext cx="10149840" cy="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777240" y="3383280"/>
            <a:ext cx="10652760" cy="621792"/>
          </a:xfrm>
          <a:prstGeom prst="roundRect">
            <a:avLst>
              <a:gd name="adj" fmla="val 19118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60120" y="3611880"/>
            <a:ext cx="73152" cy="329184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161288" y="3538728"/>
            <a:ext cx="10104120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  Ask the team doctor / anti-doping lead about the current List.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005840" y="4142232"/>
            <a:ext cx="10149840" cy="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77240" y="4151376"/>
            <a:ext cx="10652760" cy="621792"/>
          </a:xfrm>
          <a:prstGeom prst="roundRect">
            <a:avLst>
              <a:gd name="adj" fmla="val 19118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60120" y="4379976"/>
            <a:ext cx="73152" cy="329184"/>
          </a:xfrm>
          <a:prstGeom prst="rect">
            <a:avLst/>
          </a:prstGeom>
          <a:solidFill>
            <a:srgbClr val="F5CE58"/>
          </a:solidFill>
          <a:ln w="12700">
            <a:solidFill>
              <a:srgbClr val="F5CE5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161288" y="4306824"/>
            <a:ext cx="10104120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  Check whether a Therapeutic Use Exemption is needed.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1005840" y="4910328"/>
            <a:ext cx="10149840" cy="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777240" y="4919472"/>
            <a:ext cx="10652760" cy="621792"/>
          </a:xfrm>
          <a:prstGeom prst="roundRect">
            <a:avLst>
              <a:gd name="adj" fmla="val 19118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60120" y="5148072"/>
            <a:ext cx="73152" cy="329184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161288" y="5074920"/>
            <a:ext cx="10104120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5  Keep prescriptions and medical records.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1005840" y="5678424"/>
            <a:ext cx="10149840" cy="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03504" y="6272784"/>
            <a:ext cx="10789920" cy="1280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1A6A2"/>
                </a:solidFill>
              </a:rPr>
              <a:t>Reference: WADA Prohibited List / ITA Dakar 2026 Athlete Guide.</a:t>
            </a:r>
            <a:endParaRPr lang="en-US" sz="800" dirty="0"/>
          </a:p>
        </p:txBody>
      </p:sp>
      <p:sp>
        <p:nvSpPr>
          <p:cNvPr id="30" name="Rounded Rectangle 29"/>
          <p:cNvSpPr/>
          <p:nvPr/>
        </p:nvSpPr>
        <p:spPr>
          <a:xfrm>
            <a:off x="9464040" y="868680"/>
            <a:ext cx="1920240" cy="1078992"/>
          </a:xfrm>
          <a:prstGeom prst="roundRect">
            <a:avLst/>
          </a:prstGeom>
          <a:solidFill>
            <a:srgbClr val="AED641"/>
          </a:solidFill>
          <a:ln w="15875">
            <a:solidFill>
              <a:srgbClr val="AED6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9500616" y="905256"/>
            <a:ext cx="1847088" cy="1005840"/>
          </a:xfrm>
          <a:prstGeom prst="roundRect">
            <a:avLst/>
          </a:prstGeom>
          <a:solidFill>
            <a:srgbClr val="072222"/>
          </a:solidFill>
          <a:ln>
            <a:solidFill>
              <a:srgbClr val="0722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2328" y="923544"/>
            <a:ext cx="1865376" cy="100126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D1289ED-A471-4A9F-43F0-6C9F3989A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9820" y="5099809"/>
            <a:ext cx="1970088" cy="130099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81C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1031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7EF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GHANA  /  DAKAR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366760" y="228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CD0CC"/>
                </a:solidFill>
              </a:rPr>
              <a:t>09  •  SUPPLEMENTS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6428232"/>
            <a:ext cx="11155680" cy="0"/>
          </a:xfrm>
          <a:prstGeom prst="line">
            <a:avLst/>
          </a:prstGeom>
          <a:noFill/>
          <a:ln w="10160">
            <a:solidFill>
              <a:srgbClr val="35545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21208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CD0CC"/>
                </a:solidFill>
              </a:rPr>
              <a:t>PLAY TRUE  •  PROTECT YOUR DREAM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804672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SUPPLEMENTS: A SHORTCUT CAN END A CAREER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612648" y="1606694"/>
            <a:ext cx="10972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CD0CC"/>
                </a:solidFill>
              </a:rPr>
              <a:t>A label saying “natural”, “herbal” or “approved” does NOT guarantee anti-doping safety.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68096" y="2445761"/>
            <a:ext cx="5212080" cy="2971800"/>
          </a:xfrm>
          <a:prstGeom prst="roundRect">
            <a:avLst>
              <a:gd name="adj" fmla="val 4000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6112" y="2395728"/>
            <a:ext cx="73152" cy="329184"/>
          </a:xfrm>
          <a:prstGeom prst="rect">
            <a:avLst/>
          </a:prstGeom>
          <a:solidFill>
            <a:srgbClr val="F37064"/>
          </a:solidFill>
          <a:ln w="12700">
            <a:solidFill>
              <a:srgbClr val="F3706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97280" y="2322576"/>
            <a:ext cx="4663440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THE RISK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941832" y="2926080"/>
            <a:ext cx="4709160" cy="20299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Some products contain unlisted or contaminated substances. No supplement is completely risk-free.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266688" y="2436876"/>
            <a:ext cx="5212080" cy="2971800"/>
          </a:xfrm>
          <a:prstGeom prst="roundRect">
            <a:avLst>
              <a:gd name="adj" fmla="val 4000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382512" y="2395728"/>
            <a:ext cx="73152" cy="329184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0" y="2322576"/>
            <a:ext cx="4663440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THE SAFER CHOICE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428232" y="2926080"/>
            <a:ext cx="4709160" cy="20299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Use a food-first approach. Ask a qualified sports nutrition professional. If use is necessary, minimise risk and document decisions.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40080" y="5742432"/>
            <a:ext cx="10881360" cy="475488"/>
          </a:xfrm>
          <a:prstGeom prst="roundRect">
            <a:avLst/>
          </a:prstGeom>
          <a:solidFill>
            <a:srgbClr val="17392F"/>
          </a:solidFill>
          <a:ln w="12700">
            <a:solidFill>
              <a:srgbClr val="43605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50392" y="5806440"/>
            <a:ext cx="1051560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7EF53"/>
                </a:solidFill>
              </a:rPr>
              <a:t>Question: “Can WADA guarantee that a particular supplement is safe?”  NO.</a:t>
            </a:r>
            <a:endParaRPr lang="en-US" sz="1400" dirty="0"/>
          </a:p>
        </p:txBody>
      </p:sp>
      <p:sp>
        <p:nvSpPr>
          <p:cNvPr id="19" name="Rounded Rectangle 18"/>
          <p:cNvSpPr/>
          <p:nvPr/>
        </p:nvSpPr>
        <p:spPr>
          <a:xfrm>
            <a:off x="9052560" y="856688"/>
            <a:ext cx="2313432" cy="1461316"/>
          </a:xfrm>
          <a:prstGeom prst="roundRect">
            <a:avLst/>
          </a:prstGeom>
          <a:solidFill>
            <a:srgbClr val="AED641"/>
          </a:solidFill>
          <a:ln w="15875">
            <a:solidFill>
              <a:srgbClr val="AED6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9500616" y="905256"/>
            <a:ext cx="1847088" cy="1005840"/>
          </a:xfrm>
          <a:prstGeom prst="roundRect">
            <a:avLst/>
          </a:prstGeom>
          <a:solidFill>
            <a:srgbClr val="072222"/>
          </a:solidFill>
          <a:ln>
            <a:solidFill>
              <a:srgbClr val="0722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a_realistic_high_resolution_indoor_sports_educati_5_batch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5374" y="868679"/>
            <a:ext cx="2230618" cy="13716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23B5991-ADB6-CC99-CDE0-071C05BC9E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3144" y="5098840"/>
            <a:ext cx="1970088" cy="130099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81C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1031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7EF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GHANA  /  DAKAR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366760" y="228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CD0CC"/>
                </a:solidFill>
              </a:rPr>
              <a:t>10  •  RIGHTS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6428232"/>
            <a:ext cx="11155680" cy="0"/>
          </a:xfrm>
          <a:prstGeom prst="line">
            <a:avLst/>
          </a:prstGeom>
          <a:noFill/>
          <a:ln w="10160">
            <a:solidFill>
              <a:srgbClr val="35545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21208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CD0CC"/>
                </a:solidFill>
              </a:rPr>
              <a:t>PLAY TRUE  •  PROTECT YOUR DREAM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804672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KNOW YOUR RIGHTS DURING TESTING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612648" y="1554480"/>
            <a:ext cx="10972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CD0CC"/>
                </a:solidFill>
              </a:rPr>
              <a:t>Being selected for doping control does NOT mean you are suspected of doping.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76656" y="2084832"/>
            <a:ext cx="5257800" cy="3236976"/>
          </a:xfrm>
          <a:prstGeom prst="roundRect">
            <a:avLst>
              <a:gd name="adj" fmla="val 3672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9536" y="2313432"/>
            <a:ext cx="73152" cy="329184"/>
          </a:xfrm>
          <a:prstGeom prst="rect">
            <a:avLst/>
          </a:prstGeom>
          <a:solidFill>
            <a:srgbClr val="51CFC4"/>
          </a:solidFill>
          <a:ln w="12700">
            <a:solidFill>
              <a:srgbClr val="51CFC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240280"/>
            <a:ext cx="4709160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YOU CAN…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905256" y="2843784"/>
            <a:ext cx="4754880" cy="229514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• Ask to see the DCO’s identification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• Receive an explanation of the process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• Request a representative (especially important for minors)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• Request an interpreter if available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• Ask about reasonable delays and accommodations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• Record concerns on the documentation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153912" y="2084832"/>
            <a:ext cx="5257800" cy="3236976"/>
          </a:xfrm>
          <a:prstGeom prst="roundRect">
            <a:avLst>
              <a:gd name="adj" fmla="val 3672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336792" y="2313432"/>
            <a:ext cx="73152" cy="329184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37960" y="2240280"/>
            <a:ext cx="4709160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YOU MUST ALSO…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382512" y="2843784"/>
            <a:ext cx="4754880" cy="229514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• Follow notification instructions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• Remain under observation as required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• Provide a valid sample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• Follow collection procedures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• Check your details and sample codes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• Cooperate respectfully with officials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40080" y="5742432"/>
            <a:ext cx="10881360" cy="475488"/>
          </a:xfrm>
          <a:prstGeom prst="roundRect">
            <a:avLst/>
          </a:prstGeom>
          <a:solidFill>
            <a:srgbClr val="17392F"/>
          </a:solidFill>
          <a:ln w="12700">
            <a:solidFill>
              <a:srgbClr val="43605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50392" y="5806440"/>
            <a:ext cx="1051560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7EF53"/>
                </a:solidFill>
              </a:rPr>
              <a:t>Minors: special procedures and representation requirements apply. Ask questions.</a:t>
            </a:r>
            <a:endParaRPr lang="en-US" sz="1400" dirty="0"/>
          </a:p>
        </p:txBody>
      </p:sp>
      <p:sp>
        <p:nvSpPr>
          <p:cNvPr id="19" name="Rounded Rectangle 18"/>
          <p:cNvSpPr/>
          <p:nvPr/>
        </p:nvSpPr>
        <p:spPr>
          <a:xfrm>
            <a:off x="9385540" y="868680"/>
            <a:ext cx="1998740" cy="1188720"/>
          </a:xfrm>
          <a:prstGeom prst="roundRect">
            <a:avLst/>
          </a:prstGeom>
          <a:solidFill>
            <a:srgbClr val="AED641"/>
          </a:solidFill>
          <a:ln w="15875">
            <a:solidFill>
              <a:srgbClr val="AED6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9500616" y="905256"/>
            <a:ext cx="1847088" cy="1005840"/>
          </a:xfrm>
          <a:prstGeom prst="roundRect">
            <a:avLst/>
          </a:prstGeom>
          <a:solidFill>
            <a:srgbClr val="072222"/>
          </a:solidFill>
          <a:ln>
            <a:solidFill>
              <a:srgbClr val="0722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a_realistic_indoor_sports_event_doping_control_are_4_batch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5540" y="923544"/>
            <a:ext cx="1943876" cy="110642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8021B89-AF05-7227-3AA6-4077053648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128" y="5091936"/>
            <a:ext cx="1970088" cy="130099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81C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1031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7EF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GHANA  /  DAKAR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366760" y="228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CD0CC"/>
                </a:solidFill>
              </a:rPr>
              <a:t>11  •  TESTING JOURNEY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6428232"/>
            <a:ext cx="11155680" cy="0"/>
          </a:xfrm>
          <a:prstGeom prst="line">
            <a:avLst/>
          </a:prstGeom>
          <a:noFill/>
          <a:ln w="10160">
            <a:solidFill>
              <a:srgbClr val="35545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21208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CD0CC"/>
                </a:solidFill>
              </a:rPr>
              <a:t>PLAY TRUE  •  PROTECT YOUR DREAM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804672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FROM NOTIFICATION TO THE LAB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612648" y="1554480"/>
            <a:ext cx="10972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CD0CC"/>
                </a:solidFill>
              </a:rPr>
              <a:t>Know the steps before your first test — and stay calm.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042416" y="2377440"/>
            <a:ext cx="1097280" cy="1097280"/>
          </a:xfrm>
          <a:prstGeom prst="ellipse">
            <a:avLst/>
          </a:prstGeom>
          <a:solidFill>
            <a:srgbClr val="0B2B30"/>
          </a:solidFill>
          <a:ln w="25400">
            <a:solidFill>
              <a:srgbClr val="C7EF5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42416" y="2642616"/>
            <a:ext cx="1097280" cy="49377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FFFFFF"/>
                </a:solidFill>
              </a:rPr>
              <a:t>1</a:t>
            </a:r>
            <a:endParaRPr lang="en-US" sz="3100" dirty="0"/>
          </a:p>
        </p:txBody>
      </p:sp>
      <p:sp>
        <p:nvSpPr>
          <p:cNvPr id="11" name="Text 9"/>
          <p:cNvSpPr/>
          <p:nvPr/>
        </p:nvSpPr>
        <p:spPr>
          <a:xfrm>
            <a:off x="640080" y="3794760"/>
            <a:ext cx="187452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SELECTED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194560" y="2615184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C7EF53"/>
                </a:solidFill>
              </a:rPr>
              <a:t>→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2953512" y="2377440"/>
            <a:ext cx="1097280" cy="1097280"/>
          </a:xfrm>
          <a:prstGeom prst="ellipse">
            <a:avLst/>
          </a:prstGeom>
          <a:solidFill>
            <a:srgbClr val="087A53"/>
          </a:solidFill>
          <a:ln w="25400">
            <a:solidFill>
              <a:srgbClr val="C7EF5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953512" y="2642616"/>
            <a:ext cx="1097280" cy="49377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FFFFFF"/>
                </a:solidFill>
              </a:rPr>
              <a:t>2</a:t>
            </a:r>
            <a:endParaRPr lang="en-US" sz="3100" dirty="0"/>
          </a:p>
        </p:txBody>
      </p:sp>
      <p:sp>
        <p:nvSpPr>
          <p:cNvPr id="15" name="Text 13"/>
          <p:cNvSpPr/>
          <p:nvPr/>
        </p:nvSpPr>
        <p:spPr>
          <a:xfrm>
            <a:off x="2551176" y="3794760"/>
            <a:ext cx="187452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NOTIFIED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105656" y="2615184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C7EF53"/>
                </a:solidFill>
              </a:rPr>
              <a:t>→</a:t>
            </a:r>
            <a:endParaRPr lang="en-US" sz="2400" dirty="0"/>
          </a:p>
        </p:txBody>
      </p:sp>
      <p:sp>
        <p:nvSpPr>
          <p:cNvPr id="17" name="Shape 15"/>
          <p:cNvSpPr/>
          <p:nvPr/>
        </p:nvSpPr>
        <p:spPr>
          <a:xfrm>
            <a:off x="4864608" y="2377440"/>
            <a:ext cx="1097280" cy="1097280"/>
          </a:xfrm>
          <a:prstGeom prst="ellipse">
            <a:avLst/>
          </a:prstGeom>
          <a:solidFill>
            <a:srgbClr val="0B2B30"/>
          </a:solidFill>
          <a:ln w="25400">
            <a:solidFill>
              <a:srgbClr val="C7EF5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64608" y="2642616"/>
            <a:ext cx="1097280" cy="49377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FFFFFF"/>
                </a:solidFill>
              </a:rPr>
              <a:t>3</a:t>
            </a:r>
            <a:endParaRPr lang="en-US" sz="3100" dirty="0"/>
          </a:p>
        </p:txBody>
      </p:sp>
      <p:sp>
        <p:nvSpPr>
          <p:cNvPr id="19" name="Text 17"/>
          <p:cNvSpPr/>
          <p:nvPr/>
        </p:nvSpPr>
        <p:spPr>
          <a:xfrm>
            <a:off x="4462272" y="3794760"/>
            <a:ext cx="187452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REPORT / WAIT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016752" y="2615184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C7EF53"/>
                </a:solidFill>
              </a:rPr>
              <a:t>→</a:t>
            </a:r>
            <a:endParaRPr lang="en-US" sz="2400" dirty="0"/>
          </a:p>
        </p:txBody>
      </p:sp>
      <p:sp>
        <p:nvSpPr>
          <p:cNvPr id="21" name="Shape 19"/>
          <p:cNvSpPr/>
          <p:nvPr/>
        </p:nvSpPr>
        <p:spPr>
          <a:xfrm>
            <a:off x="6775704" y="2377440"/>
            <a:ext cx="1097280" cy="1097280"/>
          </a:xfrm>
          <a:prstGeom prst="ellipse">
            <a:avLst/>
          </a:prstGeom>
          <a:solidFill>
            <a:srgbClr val="087A53"/>
          </a:solidFill>
          <a:ln w="25400">
            <a:solidFill>
              <a:srgbClr val="C7EF5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775704" y="2642616"/>
            <a:ext cx="1097280" cy="49377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FFFFFF"/>
                </a:solidFill>
              </a:rPr>
              <a:t>4</a:t>
            </a:r>
            <a:endParaRPr lang="en-US" sz="3100" dirty="0"/>
          </a:p>
        </p:txBody>
      </p:sp>
      <p:sp>
        <p:nvSpPr>
          <p:cNvPr id="23" name="Text 21"/>
          <p:cNvSpPr/>
          <p:nvPr/>
        </p:nvSpPr>
        <p:spPr>
          <a:xfrm>
            <a:off x="6373368" y="3794760"/>
            <a:ext cx="187452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SAMPLE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7927848" y="2615184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C7EF53"/>
                </a:solidFill>
              </a:rPr>
              <a:t>→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8686800" y="2377440"/>
            <a:ext cx="1097280" cy="1097280"/>
          </a:xfrm>
          <a:prstGeom prst="ellipse">
            <a:avLst/>
          </a:prstGeom>
          <a:solidFill>
            <a:srgbClr val="0B2B30"/>
          </a:solidFill>
          <a:ln w="25400">
            <a:solidFill>
              <a:srgbClr val="C7EF5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686800" y="2642616"/>
            <a:ext cx="1097280" cy="49377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FFFFFF"/>
                </a:solidFill>
              </a:rPr>
              <a:t>5</a:t>
            </a:r>
            <a:endParaRPr lang="en-US" sz="3100" dirty="0"/>
          </a:p>
        </p:txBody>
      </p:sp>
      <p:sp>
        <p:nvSpPr>
          <p:cNvPr id="27" name="Text 25"/>
          <p:cNvSpPr/>
          <p:nvPr/>
        </p:nvSpPr>
        <p:spPr>
          <a:xfrm>
            <a:off x="8284464" y="3794760"/>
            <a:ext cx="187452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SEAL / RECORD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9838944" y="2615184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C7EF53"/>
                </a:solidFill>
              </a:rPr>
              <a:t>→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10597896" y="2377440"/>
            <a:ext cx="1097280" cy="1097280"/>
          </a:xfrm>
          <a:prstGeom prst="ellipse">
            <a:avLst/>
          </a:prstGeom>
          <a:solidFill>
            <a:srgbClr val="087A53"/>
          </a:solidFill>
          <a:ln w="25400">
            <a:solidFill>
              <a:srgbClr val="C7EF53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0597896" y="2642616"/>
            <a:ext cx="1097280" cy="49377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FFFFFF"/>
                </a:solidFill>
              </a:rPr>
              <a:t>6</a:t>
            </a:r>
            <a:endParaRPr lang="en-US" sz="3100" dirty="0"/>
          </a:p>
        </p:txBody>
      </p:sp>
      <p:sp>
        <p:nvSpPr>
          <p:cNvPr id="31" name="Text 29"/>
          <p:cNvSpPr/>
          <p:nvPr/>
        </p:nvSpPr>
        <p:spPr>
          <a:xfrm>
            <a:off x="10195560" y="3794760"/>
            <a:ext cx="187452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LAB / RESULTS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640080" y="5742432"/>
            <a:ext cx="10881360" cy="475488"/>
          </a:xfrm>
          <a:prstGeom prst="roundRect">
            <a:avLst/>
          </a:prstGeom>
          <a:solidFill>
            <a:srgbClr val="17392F"/>
          </a:solidFill>
          <a:ln w="12700">
            <a:solidFill>
              <a:srgbClr val="43605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50392" y="5806440"/>
            <a:ext cx="1051560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7EF53"/>
                </a:solidFill>
              </a:rPr>
              <a:t>Do not leave without authorisation. Carefully review your sample code and paperwork.</a:t>
            </a:r>
            <a:endParaRPr lang="en-US" sz="1400" dirty="0"/>
          </a:p>
        </p:txBody>
      </p:sp>
      <p:sp>
        <p:nvSpPr>
          <p:cNvPr id="34" name="Rounded Rectangle 33"/>
          <p:cNvSpPr/>
          <p:nvPr/>
        </p:nvSpPr>
        <p:spPr>
          <a:xfrm>
            <a:off x="9464040" y="868680"/>
            <a:ext cx="1920240" cy="1078992"/>
          </a:xfrm>
          <a:prstGeom prst="roundRect">
            <a:avLst/>
          </a:prstGeom>
          <a:solidFill>
            <a:srgbClr val="AED641"/>
          </a:solidFill>
          <a:ln w="15875">
            <a:solidFill>
              <a:srgbClr val="AED6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9500616" y="905256"/>
            <a:ext cx="1847088" cy="1005840"/>
          </a:xfrm>
          <a:prstGeom prst="roundRect">
            <a:avLst/>
          </a:prstGeom>
          <a:solidFill>
            <a:srgbClr val="072222"/>
          </a:solidFill>
          <a:ln>
            <a:solidFill>
              <a:srgbClr val="0722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6" name="Picture 35" descr="a_realistic_indoor_sports_event_doping_control_are_4_batch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7695" y="822960"/>
            <a:ext cx="2449557" cy="145389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9881430-8DC6-88CB-372A-A9AAB9DA1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9992" y="5209537"/>
            <a:ext cx="1970088" cy="130099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81C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1031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7EF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GHANA  /  DAKAR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366760" y="228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CD0CC"/>
                </a:solidFill>
              </a:rPr>
              <a:t>12  •  TUE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6428232"/>
            <a:ext cx="11155680" cy="0"/>
          </a:xfrm>
          <a:prstGeom prst="line">
            <a:avLst/>
          </a:prstGeom>
          <a:noFill/>
          <a:ln w="10160">
            <a:solidFill>
              <a:srgbClr val="35545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21208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CD0CC"/>
                </a:solidFill>
              </a:rPr>
              <a:t>PLAY TRUE  •  PROTECT YOUR DREAM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804672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TUE = THERAPEUTIC USE EXEMPTION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612648" y="1554480"/>
            <a:ext cx="10972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CD0CC"/>
                </a:solidFill>
              </a:rPr>
              <a:t>A legitimate medical condition may require treatment involving a prohibited substance or method.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85800" y="2103120"/>
            <a:ext cx="5212080" cy="3017520"/>
          </a:xfrm>
          <a:prstGeom prst="roundRect">
            <a:avLst>
              <a:gd name="adj" fmla="val 3939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68680" y="2331720"/>
            <a:ext cx="73152" cy="329184"/>
          </a:xfrm>
          <a:prstGeom prst="rect">
            <a:avLst/>
          </a:prstGeom>
          <a:solidFill>
            <a:srgbClr val="51CFC4"/>
          </a:solidFill>
          <a:ln w="12700">
            <a:solidFill>
              <a:srgbClr val="51CFC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9848" y="2258568"/>
            <a:ext cx="4663440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WHAT A TUE DOES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914400" y="2862072"/>
            <a:ext cx="4709160" cy="20756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A TUE can authorise specific prohibited treatment when the applicable medical criteria and approval rules are met.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172200" y="2103120"/>
            <a:ext cx="5212080" cy="3017520"/>
          </a:xfrm>
          <a:prstGeom prst="roundRect">
            <a:avLst>
              <a:gd name="adj" fmla="val 3939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355080" y="2331720"/>
            <a:ext cx="73152" cy="329184"/>
          </a:xfrm>
          <a:prstGeom prst="rect">
            <a:avLst/>
          </a:prstGeom>
          <a:solidFill>
            <a:srgbClr val="F5CE58"/>
          </a:solidFill>
          <a:ln w="12700">
            <a:solidFill>
              <a:srgbClr val="F5CE5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56248" y="2258568"/>
            <a:ext cx="4663440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YOUR ACTION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400800" y="2862072"/>
            <a:ext cx="4709160" cy="20756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Tell your team doctor early. Gather medical evidence. Confirm who reviews your application and whether it must be recognised for Dakar.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40080" y="5742432"/>
            <a:ext cx="10881360" cy="475488"/>
          </a:xfrm>
          <a:prstGeom prst="roundRect">
            <a:avLst/>
          </a:prstGeom>
          <a:solidFill>
            <a:srgbClr val="17392F"/>
          </a:solidFill>
          <a:ln w="12700">
            <a:solidFill>
              <a:srgbClr val="43605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50392" y="5806440"/>
            <a:ext cx="1051560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7EF53"/>
                </a:solidFill>
              </a:rPr>
              <a:t>A prescription is NOT automatically a TUE. Apply in advance when required; emergency rules may differ.</a:t>
            </a:r>
            <a:endParaRPr lang="en-US" sz="1400" dirty="0"/>
          </a:p>
        </p:txBody>
      </p:sp>
      <p:sp>
        <p:nvSpPr>
          <p:cNvPr id="19" name="Rounded Rectangle 18"/>
          <p:cNvSpPr/>
          <p:nvPr/>
        </p:nvSpPr>
        <p:spPr>
          <a:xfrm>
            <a:off x="9464040" y="868680"/>
            <a:ext cx="1920240" cy="1078992"/>
          </a:xfrm>
          <a:prstGeom prst="roundRect">
            <a:avLst/>
          </a:prstGeom>
          <a:solidFill>
            <a:srgbClr val="AED641"/>
          </a:solidFill>
          <a:ln w="15875">
            <a:solidFill>
              <a:srgbClr val="AED6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9500616" y="905256"/>
            <a:ext cx="1847088" cy="1005840"/>
          </a:xfrm>
          <a:prstGeom prst="roundRect">
            <a:avLst/>
          </a:prstGeom>
          <a:solidFill>
            <a:srgbClr val="072222"/>
          </a:solidFill>
          <a:ln>
            <a:solidFill>
              <a:srgbClr val="0722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a_clean_well_lit_clinical_sports_medicine_consult_3_batch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040" y="841248"/>
            <a:ext cx="1920240" cy="107899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6FEB404-FA62-26C1-4530-0CD8323CF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128" y="5111496"/>
            <a:ext cx="1970088" cy="130099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81C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1031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7EF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GHANA  /  DAKAR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366760" y="228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CD0CC"/>
                </a:solidFill>
              </a:rPr>
              <a:t>13  •  TUE PATHWAY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6428232"/>
            <a:ext cx="11155680" cy="0"/>
          </a:xfrm>
          <a:prstGeom prst="line">
            <a:avLst/>
          </a:prstGeom>
          <a:noFill/>
          <a:ln w="10160">
            <a:solidFill>
              <a:srgbClr val="35545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21208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CD0CC"/>
                </a:solidFill>
              </a:rPr>
              <a:t>PLAY TRUE  •  PROTECT YOUR DREAM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804672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TUE: 5 QUESTIONS BEFORE YOU TRAVEL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612648" y="1554480"/>
            <a:ext cx="10972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CD0CC"/>
                </a:solidFill>
              </a:rPr>
              <a:t>Work with the Team Ghana doctor and the responsible anti-doping organisation.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32104" y="1947672"/>
            <a:ext cx="548640" cy="393192"/>
          </a:xfrm>
          <a:prstGeom prst="roundRect">
            <a:avLst>
              <a:gd name="adj" fmla="val 37209"/>
            </a:avLst>
          </a:prstGeom>
          <a:solidFill>
            <a:srgbClr val="081C20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05256" y="1975104"/>
            <a:ext cx="402336" cy="31089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7EF53"/>
                </a:solidFill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572768" y="1947672"/>
            <a:ext cx="9875520" cy="4846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Is the medicine on the 2026 Prohibited List?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832104" y="2670048"/>
            <a:ext cx="548640" cy="393192"/>
          </a:xfrm>
          <a:prstGeom prst="roundRect">
            <a:avLst>
              <a:gd name="adj" fmla="val 37209"/>
            </a:avLst>
          </a:prstGeom>
          <a:solidFill>
            <a:srgbClr val="081C20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05256" y="2697480"/>
            <a:ext cx="402336" cy="31089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7EF53"/>
                </a:solidFill>
              </a:rPr>
              <a:t>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572768" y="2670048"/>
            <a:ext cx="9875520" cy="4846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Is there a permitted alternative treatment?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832104" y="3392424"/>
            <a:ext cx="548640" cy="393192"/>
          </a:xfrm>
          <a:prstGeom prst="roundRect">
            <a:avLst>
              <a:gd name="adj" fmla="val 37209"/>
            </a:avLst>
          </a:prstGeom>
          <a:solidFill>
            <a:srgbClr val="081C20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05256" y="3419856"/>
            <a:ext cx="402336" cy="31089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7EF53"/>
                </a:solidFill>
              </a:rPr>
              <a:t>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572768" y="3392424"/>
            <a:ext cx="9875520" cy="4846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Do I already hold a valid TUE?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832104" y="4114800"/>
            <a:ext cx="548640" cy="393192"/>
          </a:xfrm>
          <a:prstGeom prst="roundRect">
            <a:avLst>
              <a:gd name="adj" fmla="val 37209"/>
            </a:avLst>
          </a:prstGeom>
          <a:solidFill>
            <a:srgbClr val="081C20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05256" y="4142232"/>
            <a:ext cx="402336" cy="31089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7EF53"/>
                </a:solidFill>
              </a:rPr>
              <a:t>4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572768" y="4114800"/>
            <a:ext cx="9875520" cy="4846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Does the correct authority need to grant or recognise my TUE?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832104" y="4837176"/>
            <a:ext cx="548640" cy="393192"/>
          </a:xfrm>
          <a:prstGeom prst="roundRect">
            <a:avLst>
              <a:gd name="adj" fmla="val 37209"/>
            </a:avLst>
          </a:prstGeom>
          <a:solidFill>
            <a:srgbClr val="081C20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05256" y="4864608"/>
            <a:ext cx="402336" cy="31089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7EF53"/>
                </a:solidFill>
              </a:rPr>
              <a:t>5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572768" y="4837176"/>
            <a:ext cx="9875520" cy="4846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Do I have medical records and confirmation?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640080" y="5742432"/>
            <a:ext cx="10881360" cy="475488"/>
          </a:xfrm>
          <a:prstGeom prst="roundRect">
            <a:avLst/>
          </a:prstGeom>
          <a:solidFill>
            <a:srgbClr val="17392F"/>
          </a:solidFill>
          <a:ln w="12700">
            <a:solidFill>
              <a:srgbClr val="43605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0392" y="5806440"/>
            <a:ext cx="1051560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7EF53"/>
                </a:solidFill>
              </a:rPr>
              <a:t>Do not wait until you arrive in Senegal to start asking these questions.</a:t>
            </a:r>
            <a:endParaRPr lang="en-US" sz="1400" dirty="0"/>
          </a:p>
        </p:txBody>
      </p:sp>
      <p:sp>
        <p:nvSpPr>
          <p:cNvPr id="26" name="Rounded Rectangle 25"/>
          <p:cNvSpPr/>
          <p:nvPr/>
        </p:nvSpPr>
        <p:spPr>
          <a:xfrm>
            <a:off x="9464040" y="868680"/>
            <a:ext cx="1920240" cy="1078992"/>
          </a:xfrm>
          <a:prstGeom prst="roundRect">
            <a:avLst/>
          </a:prstGeom>
          <a:solidFill>
            <a:srgbClr val="AED641"/>
          </a:solidFill>
          <a:ln w="15875">
            <a:solidFill>
              <a:srgbClr val="AED6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9500616" y="905256"/>
            <a:ext cx="1847088" cy="1005840"/>
          </a:xfrm>
          <a:prstGeom prst="roundRect">
            <a:avLst/>
          </a:prstGeom>
          <a:solidFill>
            <a:srgbClr val="072222"/>
          </a:solidFill>
          <a:ln>
            <a:solidFill>
              <a:srgbClr val="0722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Picture 27" descr="a_clean_well_lit_clinical_sports_medicine_consult_3_batch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8904" y="923544"/>
            <a:ext cx="1810512" cy="96926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4E163A6-47CF-DFDE-61DF-4DAB22D65A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5128" y="5127241"/>
            <a:ext cx="1970088" cy="130099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81C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1031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7EF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GHANA  /  DAKAR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366760" y="228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CD0CC"/>
                </a:solidFill>
              </a:rPr>
              <a:t>14  •  YOUR SUPPORT TEAM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6428232"/>
            <a:ext cx="11155680" cy="0"/>
          </a:xfrm>
          <a:prstGeom prst="line">
            <a:avLst/>
          </a:prstGeom>
          <a:noFill/>
          <a:ln w="10160">
            <a:solidFill>
              <a:srgbClr val="35545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21208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CD0CC"/>
                </a:solidFill>
              </a:rPr>
              <a:t>PLAY TRUE  •  PROTECT YOUR DREAM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804672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YOUR SUPPORT PERSONNEL HAVE A ROLE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612648" y="1554480"/>
            <a:ext cx="10972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CD0CC"/>
                </a:solidFill>
              </a:rPr>
              <a:t>Coaches, doctors, physios, officials and parents should protect young athletes.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94944" y="2121408"/>
            <a:ext cx="3447288" cy="2889504"/>
          </a:xfrm>
          <a:prstGeom prst="roundRect">
            <a:avLst>
              <a:gd name="adj" fmla="val 4114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77824" y="2350008"/>
            <a:ext cx="73152" cy="329184"/>
          </a:xfrm>
          <a:prstGeom prst="rect">
            <a:avLst/>
          </a:prstGeom>
          <a:solidFill>
            <a:srgbClr val="F5CE58"/>
          </a:solidFill>
          <a:ln w="12700">
            <a:solidFill>
              <a:srgbClr val="F5CE5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78992" y="2276856"/>
            <a:ext cx="2898648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COACHES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923544" y="2880360"/>
            <a:ext cx="2944368" cy="19476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No secret injections, “special boosters” or pressure to take unknown products.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370832" y="2121408"/>
            <a:ext cx="3447288" cy="2889504"/>
          </a:xfrm>
          <a:prstGeom prst="roundRect">
            <a:avLst>
              <a:gd name="adj" fmla="val 4114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53712" y="2350008"/>
            <a:ext cx="73152" cy="329184"/>
          </a:xfrm>
          <a:prstGeom prst="rect">
            <a:avLst/>
          </a:prstGeom>
          <a:solidFill>
            <a:srgbClr val="51CFC4"/>
          </a:solidFill>
          <a:ln w="12700">
            <a:solidFill>
              <a:srgbClr val="51CFC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54880" y="2276856"/>
            <a:ext cx="2898648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MEDICAL TEAM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4599432" y="2880360"/>
            <a:ext cx="2944368" cy="19476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Check medications, treatment records, routes and TUE needs.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046720" y="2121408"/>
            <a:ext cx="3447288" cy="2889504"/>
          </a:xfrm>
          <a:prstGeom prst="roundRect">
            <a:avLst>
              <a:gd name="adj" fmla="val 4114"/>
            </a:avLst>
          </a:prstGeom>
          <a:solidFill>
            <a:srgbClr val="0B2B30"/>
          </a:solidFill>
          <a:ln w="12700">
            <a:solidFill>
              <a:srgbClr val="28504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29600" y="2350008"/>
            <a:ext cx="73152" cy="329184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430768" y="2276856"/>
            <a:ext cx="2898648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ATHLETES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8275320" y="2880360"/>
            <a:ext cx="2944368" cy="19476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CD0CC"/>
                </a:solidFill>
              </a:rPr>
              <a:t>Speak up. Ask before using anything. Report concerns safely.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40080" y="5742432"/>
            <a:ext cx="10881360" cy="475488"/>
          </a:xfrm>
          <a:prstGeom prst="roundRect">
            <a:avLst/>
          </a:prstGeom>
          <a:solidFill>
            <a:srgbClr val="17392F"/>
          </a:solidFill>
          <a:ln w="12700">
            <a:solidFill>
              <a:srgbClr val="43605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50392" y="5806440"/>
            <a:ext cx="1051560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7EF53"/>
                </a:solidFill>
              </a:rPr>
              <a:t>Clean sport is a team culture — but athletes still carry personal responsibilities.</a:t>
            </a:r>
            <a:endParaRPr lang="en-US" sz="1400" dirty="0"/>
          </a:p>
        </p:txBody>
      </p:sp>
      <p:sp>
        <p:nvSpPr>
          <p:cNvPr id="23" name="Rounded Rectangle 22"/>
          <p:cNvSpPr/>
          <p:nvPr/>
        </p:nvSpPr>
        <p:spPr>
          <a:xfrm>
            <a:off x="9464040" y="868680"/>
            <a:ext cx="1920240" cy="1078992"/>
          </a:xfrm>
          <a:prstGeom prst="roundRect">
            <a:avLst/>
          </a:prstGeom>
          <a:solidFill>
            <a:srgbClr val="AED641"/>
          </a:solidFill>
          <a:ln w="15875">
            <a:solidFill>
              <a:srgbClr val="AED6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9500616" y="905256"/>
            <a:ext cx="1847088" cy="1005840"/>
          </a:xfrm>
          <a:prstGeom prst="roundRect">
            <a:avLst/>
          </a:prstGeom>
          <a:solidFill>
            <a:srgbClr val="072222"/>
          </a:solidFill>
          <a:ln>
            <a:solidFill>
              <a:srgbClr val="0722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a_wide_well_lit_indoor_gym_athlete_education_sett_1_batch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8904" y="923544"/>
            <a:ext cx="1810512" cy="104241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15C5635-02D6-ABC9-2936-2D1FF4F873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1564" y="5127241"/>
            <a:ext cx="1970088" cy="130099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81C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1031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7EF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GHANA  /  DAKAR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366760" y="228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CD0CC"/>
                </a:solidFill>
              </a:rPr>
              <a:t>15  •  VIDEO LEARNING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6428232"/>
            <a:ext cx="11155680" cy="0"/>
          </a:xfrm>
          <a:prstGeom prst="line">
            <a:avLst/>
          </a:prstGeom>
          <a:noFill/>
          <a:ln w="10160">
            <a:solidFill>
              <a:srgbClr val="35545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21208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CD0CC"/>
                </a:solidFill>
              </a:rPr>
              <a:t>PLAY TRUE  •  PROTECT YOUR DREAM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804672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WATCH • DISCUSS • REMEMBER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612648" y="1554480"/>
            <a:ext cx="10972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CD0CC"/>
                </a:solidFill>
              </a:rPr>
              <a:t>Click the green panels in presentation mode to open official ITA learning videos/resources.</a:t>
            </a:r>
            <a:endParaRPr lang="en-US" sz="1500" dirty="0"/>
          </a:p>
        </p:txBody>
      </p:sp>
      <p:sp>
        <p:nvSpPr>
          <p:cNvPr id="9" name="Shape 7">
            <a:hlinkClick r:id="rId3"/>
          </p:cNvPr>
          <p:cNvSpPr/>
          <p:nvPr/>
        </p:nvSpPr>
        <p:spPr>
          <a:xfrm>
            <a:off x="749808" y="2057400"/>
            <a:ext cx="5212080" cy="1033272"/>
          </a:xfrm>
          <a:prstGeom prst="roundRect">
            <a:avLst/>
          </a:prstGeom>
          <a:solidFill>
            <a:srgbClr val="153D34"/>
          </a:solidFill>
          <a:ln w="15240">
            <a:solidFill>
              <a:srgbClr val="C7EF53"/>
            </a:solidFill>
            <a:prstDash val="solid"/>
          </a:ln>
        </p:spPr>
      </p:sp>
      <p:sp>
        <p:nvSpPr>
          <p:cNvPr id="10" name="Text 8">
            <a:hlinkClick r:id="rId3"/>
          </p:cNvPr>
          <p:cNvSpPr/>
          <p:nvPr/>
        </p:nvSpPr>
        <p:spPr>
          <a:xfrm>
            <a:off x="868680" y="2130552"/>
            <a:ext cx="4974336" cy="8869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600" b="1" u="sng" dirty="0">
                <a:solidFill>
                  <a:srgbClr val="C7EF5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▶  Youth athletes at major events</a:t>
            </a:r>
            <a:endParaRPr lang="en-US" sz="1600" dirty="0"/>
          </a:p>
        </p:txBody>
      </p:sp>
      <p:sp>
        <p:nvSpPr>
          <p:cNvPr id="11" name="Shape 9">
            <a:hlinkClick r:id="rId4"/>
          </p:cNvPr>
          <p:cNvSpPr/>
          <p:nvPr/>
        </p:nvSpPr>
        <p:spPr>
          <a:xfrm>
            <a:off x="6163056" y="2057400"/>
            <a:ext cx="5212080" cy="1033272"/>
          </a:xfrm>
          <a:prstGeom prst="roundRect">
            <a:avLst/>
          </a:prstGeom>
          <a:solidFill>
            <a:srgbClr val="153D34"/>
          </a:solidFill>
          <a:ln w="15240">
            <a:solidFill>
              <a:srgbClr val="C7EF53"/>
            </a:solidFill>
            <a:prstDash val="solid"/>
          </a:ln>
        </p:spPr>
      </p:sp>
      <p:sp>
        <p:nvSpPr>
          <p:cNvPr id="12" name="Text 10">
            <a:hlinkClick r:id="rId4"/>
          </p:cNvPr>
          <p:cNvSpPr/>
          <p:nvPr/>
        </p:nvSpPr>
        <p:spPr>
          <a:xfrm>
            <a:off x="6281928" y="2130552"/>
            <a:ext cx="4974336" cy="8869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600" b="1" u="sng" dirty="0">
                <a:solidFill>
                  <a:srgbClr val="C7EF53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▶  Doping control process videos</a:t>
            </a:r>
            <a:endParaRPr lang="en-US" sz="1600" dirty="0"/>
          </a:p>
        </p:txBody>
      </p:sp>
      <p:sp>
        <p:nvSpPr>
          <p:cNvPr id="13" name="Shape 11">
            <a:hlinkClick r:id="rId5"/>
          </p:cNvPr>
          <p:cNvSpPr/>
          <p:nvPr/>
        </p:nvSpPr>
        <p:spPr>
          <a:xfrm>
            <a:off x="749808" y="3392424"/>
            <a:ext cx="5212080" cy="1033272"/>
          </a:xfrm>
          <a:prstGeom prst="roundRect">
            <a:avLst/>
          </a:prstGeom>
          <a:solidFill>
            <a:srgbClr val="153D34"/>
          </a:solidFill>
          <a:ln w="15240">
            <a:solidFill>
              <a:srgbClr val="C7EF53"/>
            </a:solidFill>
            <a:prstDash val="solid"/>
          </a:ln>
        </p:spPr>
      </p:sp>
      <p:sp>
        <p:nvSpPr>
          <p:cNvPr id="14" name="Text 12">
            <a:hlinkClick r:id="rId5"/>
          </p:cNvPr>
          <p:cNvSpPr/>
          <p:nvPr/>
        </p:nvSpPr>
        <p:spPr>
          <a:xfrm>
            <a:off x="868680" y="3465576"/>
            <a:ext cx="4974336" cy="8869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600" b="1" u="sng" dirty="0">
                <a:solidFill>
                  <a:srgbClr val="C7EF53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▶  Athletes’ rights &amp; responsibilities</a:t>
            </a:r>
            <a:endParaRPr lang="en-US" sz="1600" dirty="0"/>
          </a:p>
        </p:txBody>
      </p:sp>
      <p:sp>
        <p:nvSpPr>
          <p:cNvPr id="15" name="Shape 13">
            <a:hlinkClick r:id="rId6"/>
          </p:cNvPr>
          <p:cNvSpPr/>
          <p:nvPr/>
        </p:nvSpPr>
        <p:spPr>
          <a:xfrm>
            <a:off x="6163056" y="3392424"/>
            <a:ext cx="5212080" cy="1033272"/>
          </a:xfrm>
          <a:prstGeom prst="roundRect">
            <a:avLst/>
          </a:prstGeom>
          <a:solidFill>
            <a:srgbClr val="153D34"/>
          </a:solidFill>
          <a:ln w="15240">
            <a:solidFill>
              <a:srgbClr val="C7EF53"/>
            </a:solidFill>
            <a:prstDash val="solid"/>
          </a:ln>
        </p:spPr>
      </p:sp>
      <p:sp>
        <p:nvSpPr>
          <p:cNvPr id="16" name="Text 14">
            <a:hlinkClick r:id="rId6"/>
          </p:cNvPr>
          <p:cNvSpPr/>
          <p:nvPr/>
        </p:nvSpPr>
        <p:spPr>
          <a:xfrm>
            <a:off x="6281928" y="3465576"/>
            <a:ext cx="4974336" cy="8869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600" b="1" u="sng" dirty="0">
                <a:solidFill>
                  <a:srgbClr val="C7EF53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▶  Dakar 2026 Athlete Guide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40080" y="5742432"/>
            <a:ext cx="10881360" cy="475488"/>
          </a:xfrm>
          <a:prstGeom prst="roundRect">
            <a:avLst/>
          </a:prstGeom>
          <a:solidFill>
            <a:srgbClr val="17392F"/>
          </a:solidFill>
          <a:ln w="12700">
            <a:solidFill>
              <a:srgbClr val="43605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50392" y="5806440"/>
            <a:ext cx="1051560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7EF53"/>
                </a:solidFill>
              </a:rPr>
              <a:t>Presenter tip: preview the videos and select 2–4 minute clips before your live session.</a:t>
            </a:r>
            <a:endParaRPr lang="en-US" sz="1400" dirty="0"/>
          </a:p>
        </p:txBody>
      </p:sp>
      <p:sp>
        <p:nvSpPr>
          <p:cNvPr id="19" name="Rounded Rectangle 18"/>
          <p:cNvSpPr/>
          <p:nvPr/>
        </p:nvSpPr>
        <p:spPr>
          <a:xfrm>
            <a:off x="9464040" y="868680"/>
            <a:ext cx="1920240" cy="1078992"/>
          </a:xfrm>
          <a:prstGeom prst="roundRect">
            <a:avLst/>
          </a:prstGeom>
          <a:solidFill>
            <a:srgbClr val="AED641"/>
          </a:solidFill>
          <a:ln w="15875">
            <a:solidFill>
              <a:srgbClr val="AED6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9500616" y="905256"/>
            <a:ext cx="1847088" cy="1005840"/>
          </a:xfrm>
          <a:prstGeom prst="roundRect">
            <a:avLst/>
          </a:prstGeom>
          <a:solidFill>
            <a:srgbClr val="072222"/>
          </a:solidFill>
          <a:ln>
            <a:solidFill>
              <a:srgbClr val="0722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a_wide_well_lit_indoor_gym_athlete_education_sett_1_batch_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18904" y="923544"/>
            <a:ext cx="1810512" cy="96926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B49B6FB-E69A-976B-4E9C-DDB773BCD7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90220" y="5125916"/>
            <a:ext cx="1970088" cy="130099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81C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1031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7EF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GHANA  /  DAKAR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366760" y="228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CD0CC"/>
                </a:solidFill>
              </a:rPr>
              <a:t>16  •  RAPID-FIRE QUIZ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6428232"/>
            <a:ext cx="11155680" cy="0"/>
          </a:xfrm>
          <a:prstGeom prst="line">
            <a:avLst/>
          </a:prstGeom>
          <a:noFill/>
          <a:ln w="10160">
            <a:solidFill>
              <a:srgbClr val="35545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21208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CD0CC"/>
                </a:solidFill>
              </a:rPr>
              <a:t>PLAY TRUE  •  PROTECT YOUR DREAM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804672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TRUE OR FALSE?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612648" y="1554480"/>
            <a:ext cx="10972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CD0CC"/>
                </a:solidFill>
              </a:rPr>
              <a:t>Get athletes from different federations to answer aloud.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04672" y="1911096"/>
            <a:ext cx="10698480" cy="502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1.  “Only athletes who win medals are tested.”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04672" y="2633472"/>
            <a:ext cx="10698480" cy="502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7EF53"/>
                </a:solidFill>
              </a:rPr>
              <a:t>2.  “Refusing a doping test can be an ADRV.”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04672" y="3355848"/>
            <a:ext cx="10698480" cy="502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3.  “If my doctor prescribes it, it is automatically permitted.”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04672" y="4078224"/>
            <a:ext cx="10698480" cy="502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7EF53"/>
                </a:solidFill>
              </a:rPr>
              <a:t>4.  “A supplement can be contaminated.”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04672" y="4800600"/>
            <a:ext cx="10698480" cy="502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5.  “I can ask questions during sample collection.”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40080" y="5742432"/>
            <a:ext cx="10881360" cy="475488"/>
          </a:xfrm>
          <a:prstGeom prst="roundRect">
            <a:avLst/>
          </a:prstGeom>
          <a:solidFill>
            <a:srgbClr val="17392F"/>
          </a:solidFill>
          <a:ln w="12700">
            <a:solidFill>
              <a:srgbClr val="43605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50392" y="5806440"/>
            <a:ext cx="1051560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7EF53"/>
                </a:solidFill>
              </a:rPr>
              <a:t>Answers: FALSE • TRUE • FALSE • TRUE • TRUE</a:t>
            </a:r>
            <a:endParaRPr lang="en-US" sz="1400" dirty="0"/>
          </a:p>
        </p:txBody>
      </p:sp>
      <p:sp>
        <p:nvSpPr>
          <p:cNvPr id="16" name="Rounded Rectangle 15"/>
          <p:cNvSpPr/>
          <p:nvPr/>
        </p:nvSpPr>
        <p:spPr>
          <a:xfrm>
            <a:off x="8945592" y="868680"/>
            <a:ext cx="2438688" cy="2505456"/>
          </a:xfrm>
          <a:prstGeom prst="roundRect">
            <a:avLst/>
          </a:prstGeom>
          <a:solidFill>
            <a:srgbClr val="AED641"/>
          </a:solidFill>
          <a:ln w="15875">
            <a:solidFill>
              <a:srgbClr val="AED6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9500616" y="905256"/>
            <a:ext cx="1847088" cy="1005840"/>
          </a:xfrm>
          <a:prstGeom prst="roundRect">
            <a:avLst/>
          </a:prstGeom>
          <a:solidFill>
            <a:srgbClr val="072222"/>
          </a:solidFill>
          <a:ln>
            <a:solidFill>
              <a:srgbClr val="0722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a_crisp_high_resolution_realistic_sports_themed_2_batch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1857" y="941832"/>
            <a:ext cx="2297559" cy="23134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FBA996C-88E2-1445-76A4-695BD1454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4936" y="5127241"/>
            <a:ext cx="1970088" cy="130099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81C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1031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7EF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GHANA  /  DAKAR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366760" y="228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CD0CC"/>
                </a:solidFill>
              </a:rPr>
              <a:t>17  •  FINAL PLEDGE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6428232"/>
            <a:ext cx="11155680" cy="0"/>
          </a:xfrm>
          <a:prstGeom prst="line">
            <a:avLst/>
          </a:prstGeom>
          <a:noFill/>
          <a:ln w="10160">
            <a:solidFill>
              <a:srgbClr val="35545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21208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CD0CC"/>
                </a:solidFill>
              </a:rPr>
              <a:t>PLAY TRUE  •  PROTECT YOUR DREAM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804672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MAKE GHANA PROUD. STAY CLEAN.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612648" y="1554480"/>
            <a:ext cx="10972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CD0CC"/>
                </a:solidFill>
              </a:rPr>
              <a:t>Your best performance is one you can stand behind — today and years from now.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097280" y="2286000"/>
            <a:ext cx="9966960" cy="19202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700" b="1" dirty="0">
                <a:solidFill>
                  <a:srgbClr val="C7EF53"/>
                </a:solidFill>
              </a:rPr>
              <a:t>“I WILL COMPETE WITH</a:t>
            </a:r>
            <a:endParaRPr lang="en-US" sz="3700" dirty="0"/>
          </a:p>
          <a:p>
            <a:pPr marL="0" indent="0" algn="ctr">
              <a:buNone/>
            </a:pPr>
            <a:r>
              <a:rPr lang="en-US" sz="3700" b="1" dirty="0">
                <a:solidFill>
                  <a:srgbClr val="C7EF53"/>
                </a:solidFill>
              </a:rPr>
              <a:t>COURAGE, FAIRNESS</a:t>
            </a:r>
            <a:endParaRPr lang="en-US" sz="3700" dirty="0"/>
          </a:p>
          <a:p>
            <a:pPr marL="0" indent="0" algn="ctr">
              <a:buNone/>
            </a:pPr>
            <a:r>
              <a:rPr lang="en-US" sz="3700" b="1" dirty="0">
                <a:solidFill>
                  <a:srgbClr val="C7EF53"/>
                </a:solidFill>
              </a:rPr>
              <a:t>AND INTEGRITY.”</a:t>
            </a:r>
            <a:endParaRPr lang="en-US" sz="3700" dirty="0"/>
          </a:p>
        </p:txBody>
      </p:sp>
      <p:sp>
        <p:nvSpPr>
          <p:cNvPr id="10" name="Shape 8"/>
          <p:cNvSpPr/>
          <p:nvPr/>
        </p:nvSpPr>
        <p:spPr>
          <a:xfrm>
            <a:off x="3950208" y="5120640"/>
            <a:ext cx="4389120" cy="393192"/>
          </a:xfrm>
          <a:prstGeom prst="roundRect">
            <a:avLst>
              <a:gd name="adj" fmla="val 37209"/>
            </a:avLst>
          </a:prstGeom>
          <a:solidFill>
            <a:srgbClr val="081C20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023360" y="5148072"/>
            <a:ext cx="4242816" cy="31089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7EF53"/>
                </a:solidFill>
              </a:rPr>
              <a:t>TEAM GHANA • PLAY TRUE</a:t>
            </a:r>
            <a:endParaRPr lang="en-US" sz="1200" dirty="0"/>
          </a:p>
        </p:txBody>
      </p:sp>
      <p:sp>
        <p:nvSpPr>
          <p:cNvPr id="12" name="Rounded Rectangle 11"/>
          <p:cNvSpPr/>
          <p:nvPr/>
        </p:nvSpPr>
        <p:spPr>
          <a:xfrm>
            <a:off x="8471140" y="2240280"/>
            <a:ext cx="2821700" cy="2514600"/>
          </a:xfrm>
          <a:prstGeom prst="roundRect">
            <a:avLst/>
          </a:prstGeom>
          <a:solidFill>
            <a:srgbClr val="AED641"/>
          </a:solidFill>
          <a:ln w="15875">
            <a:solidFill>
              <a:srgbClr val="AED6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8705088" y="2276856"/>
            <a:ext cx="3310128" cy="2441448"/>
          </a:xfrm>
          <a:prstGeom prst="roundRect">
            <a:avLst/>
          </a:prstGeom>
          <a:solidFill>
            <a:srgbClr val="072222"/>
          </a:solidFill>
          <a:ln>
            <a:solidFill>
              <a:srgbClr val="0722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wide_high_resolution_motivational_sports_team_sc_6_batch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630" y="2276856"/>
            <a:ext cx="3273552" cy="24048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77EA6E4-2F7B-D090-AFFA-4D1E61713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196" y="5142228"/>
            <a:ext cx="1970088" cy="130099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81C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7EF53"/>
          </a:solidFill>
          <a:ln w="12700">
            <a:solidFill>
              <a:srgbClr val="C7EF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10312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7EF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GHANA  /  DAKAR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366760" y="228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CD0CC"/>
                </a:solidFill>
              </a:rPr>
              <a:t>18  •  RESOURCES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6428232"/>
            <a:ext cx="11155680" cy="0"/>
          </a:xfrm>
          <a:prstGeom prst="line">
            <a:avLst/>
          </a:prstGeom>
          <a:noFill/>
          <a:ln w="10160">
            <a:solidFill>
              <a:srgbClr val="35545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21208" y="6510528"/>
            <a:ext cx="7315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CD0CC"/>
                </a:solidFill>
              </a:rPr>
              <a:t>PLAY TRUE  •  PROTECT YOUR DREAM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804672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TRUSTED SOURCES • CHECK BEFORE YOU ACT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612648" y="1554480"/>
            <a:ext cx="10972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CD0CC"/>
                </a:solidFill>
              </a:rPr>
              <a:t>Save these links and use them throughout the Games.</a:t>
            </a:r>
            <a:endParaRPr lang="en-US" sz="1500" dirty="0"/>
          </a:p>
        </p:txBody>
      </p:sp>
      <p:sp>
        <p:nvSpPr>
          <p:cNvPr id="9" name="Text 7">
            <a:hlinkClick r:id="rId3"/>
          </p:cNvPr>
          <p:cNvSpPr/>
          <p:nvPr/>
        </p:nvSpPr>
        <p:spPr>
          <a:xfrm>
            <a:off x="768096" y="1847088"/>
            <a:ext cx="10012680" cy="502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100" u="sng" dirty="0">
                <a:solidFill>
                  <a:srgbClr val="C7EF5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   ITA Dakar 2026 anti-doping guide</a:t>
            </a:r>
            <a:endParaRPr lang="en-US" sz="2100" dirty="0"/>
          </a:p>
        </p:txBody>
      </p:sp>
      <p:sp>
        <p:nvSpPr>
          <p:cNvPr id="10" name="Text 8">
            <a:hlinkClick r:id="rId4"/>
          </p:cNvPr>
          <p:cNvSpPr/>
          <p:nvPr/>
        </p:nvSpPr>
        <p:spPr>
          <a:xfrm>
            <a:off x="768096" y="2624328"/>
            <a:ext cx="10012680" cy="502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100" u="sng" dirty="0">
                <a:solidFill>
                  <a:srgbClr val="C7EF53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   ITA Dakar 2026 education guide</a:t>
            </a:r>
            <a:endParaRPr lang="en-US" sz="2100" dirty="0"/>
          </a:p>
        </p:txBody>
      </p:sp>
      <p:sp>
        <p:nvSpPr>
          <p:cNvPr id="11" name="Text 9">
            <a:hlinkClick r:id="rId5"/>
          </p:cNvPr>
          <p:cNvSpPr/>
          <p:nvPr/>
        </p:nvSpPr>
        <p:spPr>
          <a:xfrm>
            <a:off x="768096" y="3401568"/>
            <a:ext cx="10012680" cy="502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100" u="sng" dirty="0">
                <a:solidFill>
                  <a:srgbClr val="C7EF53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   WADA 2026 Prohibited List</a:t>
            </a:r>
            <a:endParaRPr lang="en-US" sz="2100" dirty="0"/>
          </a:p>
        </p:txBody>
      </p:sp>
      <p:sp>
        <p:nvSpPr>
          <p:cNvPr id="12" name="Text 10">
            <a:hlinkClick r:id="rId6"/>
          </p:cNvPr>
          <p:cNvSpPr/>
          <p:nvPr/>
        </p:nvSpPr>
        <p:spPr>
          <a:xfrm>
            <a:off x="768096" y="4178808"/>
            <a:ext cx="10012680" cy="502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100" u="sng" dirty="0">
                <a:solidFill>
                  <a:srgbClr val="C7EF53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   WADA ADEL education platform</a:t>
            </a:r>
            <a:endParaRPr lang="en-US" sz="2100" dirty="0"/>
          </a:p>
        </p:txBody>
      </p:sp>
      <p:sp>
        <p:nvSpPr>
          <p:cNvPr id="13" name="Text 11">
            <a:hlinkClick r:id="rId7"/>
          </p:cNvPr>
          <p:cNvSpPr/>
          <p:nvPr/>
        </p:nvSpPr>
        <p:spPr>
          <a:xfrm>
            <a:off x="768096" y="4956048"/>
            <a:ext cx="10012680" cy="502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100" u="sng" dirty="0">
                <a:solidFill>
                  <a:srgbClr val="C7EF53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   Ghana Anti-Doping Agency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640080" y="5742432"/>
            <a:ext cx="10881360" cy="475488"/>
          </a:xfrm>
          <a:prstGeom prst="roundRect">
            <a:avLst/>
          </a:prstGeom>
          <a:solidFill>
            <a:srgbClr val="17392F"/>
          </a:solidFill>
          <a:ln w="12700">
            <a:solidFill>
              <a:srgbClr val="43605A"/>
            </a:solidFill>
            <a:prstDash val="solid"/>
          </a:ln>
        </p:spPr>
        <p:txBody>
          <a:bodyPr/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THANK YOU TEAM GHANA</a:t>
            </a:r>
          </a:p>
        </p:txBody>
      </p:sp>
      <p:sp>
        <p:nvSpPr>
          <p:cNvPr id="15" name="Text 13"/>
          <p:cNvSpPr/>
          <p:nvPr/>
        </p:nvSpPr>
        <p:spPr>
          <a:xfrm>
            <a:off x="850392" y="5669280"/>
            <a:ext cx="10515600" cy="4297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16" name="Rounded Rectangle 15"/>
          <p:cNvSpPr/>
          <p:nvPr/>
        </p:nvSpPr>
        <p:spPr>
          <a:xfrm>
            <a:off x="8092440" y="1965960"/>
            <a:ext cx="3154680" cy="2331720"/>
          </a:xfrm>
          <a:prstGeom prst="roundRect">
            <a:avLst/>
          </a:prstGeom>
          <a:solidFill>
            <a:srgbClr val="AED641"/>
          </a:solidFill>
          <a:ln w="15875">
            <a:solidFill>
              <a:srgbClr val="AED6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8129016" y="2002536"/>
            <a:ext cx="3081528" cy="2258568"/>
          </a:xfrm>
          <a:prstGeom prst="roundRect">
            <a:avLst/>
          </a:prstGeom>
          <a:solidFill>
            <a:srgbClr val="072222"/>
          </a:solidFill>
          <a:ln>
            <a:solidFill>
              <a:srgbClr val="0722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a_wide_well_lit_indoor_gym_athlete_education_sett_1_batch_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47304" y="2020824"/>
            <a:ext cx="3044952" cy="2221992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8092440" y="4526280"/>
            <a:ext cx="3154680" cy="1051560"/>
          </a:xfrm>
          <a:prstGeom prst="roundRect">
            <a:avLst/>
          </a:prstGeom>
          <a:solidFill>
            <a:srgbClr val="AED641"/>
          </a:solidFill>
          <a:ln w="15875">
            <a:solidFill>
              <a:srgbClr val="AED6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8129016" y="4562856"/>
            <a:ext cx="3081528" cy="978408"/>
          </a:xfrm>
          <a:prstGeom prst="roundRect">
            <a:avLst/>
          </a:prstGeom>
          <a:solidFill>
            <a:srgbClr val="072222"/>
          </a:solidFill>
          <a:ln>
            <a:solidFill>
              <a:srgbClr val="0722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47304" y="4581144"/>
            <a:ext cx="3044952" cy="94183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28289F7-D5FA-58E0-8BAF-98E1FE3FD1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89820" y="218185"/>
            <a:ext cx="1970088" cy="130099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1657</Words>
  <Application>Microsoft Office PowerPoint</Application>
  <PresentationFormat>Widescreen</PresentationFormat>
  <Paragraphs>247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GHANA | DAKAR 2026 | PLAY TRUE</dc:title>
  <dc:subject>Dakar 2026 Youth Olympic Games clean sport preparation</dc:subject>
  <dc:creator>Clean Sport Education | Team Ghana</dc:creator>
  <cp:lastModifiedBy>odamgada@gmail.com</cp:lastModifiedBy>
  <cp:revision>2</cp:revision>
  <dcterms:created xsi:type="dcterms:W3CDTF">2026-10-13T15:28:41Z</dcterms:created>
  <dcterms:modified xsi:type="dcterms:W3CDTF">2026-10-15T15:42:53Z</dcterms:modified>
</cp:coreProperties>
</file>